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7"/>
  </p:notesMasterIdLst>
  <p:sldIdLst>
    <p:sldId id="2335" r:id="rId2"/>
    <p:sldId id="2449" r:id="rId3"/>
    <p:sldId id="2395" r:id="rId4"/>
    <p:sldId id="2450" r:id="rId5"/>
    <p:sldId id="757" r:id="rId6"/>
    <p:sldId id="377" r:id="rId7"/>
    <p:sldId id="662" r:id="rId8"/>
    <p:sldId id="2285" r:id="rId9"/>
    <p:sldId id="383" r:id="rId10"/>
    <p:sldId id="2452" r:id="rId11"/>
    <p:sldId id="2454" r:id="rId12"/>
    <p:sldId id="425" r:id="rId13"/>
    <p:sldId id="306" r:id="rId14"/>
    <p:sldId id="2457" r:id="rId15"/>
    <p:sldId id="2257" r:id="rId16"/>
    <p:sldId id="2267" r:id="rId17"/>
    <p:sldId id="2362" r:id="rId18"/>
    <p:sldId id="2364" r:id="rId19"/>
    <p:sldId id="2469" r:id="rId20"/>
    <p:sldId id="2496" r:id="rId21"/>
    <p:sldId id="2455" r:id="rId22"/>
    <p:sldId id="462" r:id="rId23"/>
    <p:sldId id="480" r:id="rId24"/>
    <p:sldId id="511" r:id="rId25"/>
    <p:sldId id="512" r:id="rId26"/>
    <p:sldId id="514" r:id="rId27"/>
    <p:sldId id="2456" r:id="rId28"/>
    <p:sldId id="489" r:id="rId29"/>
    <p:sldId id="490" r:id="rId30"/>
    <p:sldId id="491" r:id="rId31"/>
    <p:sldId id="704" r:id="rId32"/>
    <p:sldId id="519" r:id="rId33"/>
    <p:sldId id="645" r:id="rId34"/>
    <p:sldId id="724" r:id="rId35"/>
    <p:sldId id="705" r:id="rId36"/>
    <p:sldId id="2497" r:id="rId37"/>
    <p:sldId id="2470" r:id="rId38"/>
    <p:sldId id="525" r:id="rId39"/>
    <p:sldId id="2471" r:id="rId40"/>
    <p:sldId id="773" r:id="rId41"/>
    <p:sldId id="778" r:id="rId42"/>
    <p:sldId id="2425" r:id="rId43"/>
    <p:sldId id="774" r:id="rId44"/>
    <p:sldId id="524" r:id="rId45"/>
    <p:sldId id="674" r:id="rId46"/>
    <p:sldId id="717" r:id="rId47"/>
    <p:sldId id="740" r:id="rId48"/>
    <p:sldId id="779" r:id="rId49"/>
    <p:sldId id="690" r:id="rId50"/>
    <p:sldId id="692" r:id="rId51"/>
    <p:sldId id="2483" r:id="rId52"/>
    <p:sldId id="2484" r:id="rId53"/>
    <p:sldId id="775" r:id="rId54"/>
    <p:sldId id="776" r:id="rId55"/>
    <p:sldId id="2464" r:id="rId56"/>
    <p:sldId id="2487" r:id="rId57"/>
    <p:sldId id="2486" r:id="rId58"/>
    <p:sldId id="2489" r:id="rId59"/>
    <p:sldId id="2490" r:id="rId60"/>
    <p:sldId id="2491" r:id="rId61"/>
    <p:sldId id="2492" r:id="rId62"/>
    <p:sldId id="2493" r:id="rId63"/>
    <p:sldId id="2494" r:id="rId64"/>
    <p:sldId id="2495" r:id="rId65"/>
    <p:sldId id="2498" r:id="rId66"/>
    <p:sldId id="2393" r:id="rId67"/>
    <p:sldId id="648" r:id="rId68"/>
    <p:sldId id="520" r:id="rId69"/>
    <p:sldId id="532" r:id="rId70"/>
    <p:sldId id="527" r:id="rId71"/>
    <p:sldId id="533" r:id="rId72"/>
    <p:sldId id="655" r:id="rId73"/>
    <p:sldId id="667" r:id="rId74"/>
    <p:sldId id="660" r:id="rId75"/>
    <p:sldId id="646" r:id="rId76"/>
    <p:sldId id="706" r:id="rId77"/>
    <p:sldId id="529" r:id="rId78"/>
    <p:sldId id="530" r:id="rId79"/>
    <p:sldId id="2394" r:id="rId80"/>
    <p:sldId id="526" r:id="rId81"/>
    <p:sldId id="2499" r:id="rId82"/>
    <p:sldId id="2427" r:id="rId83"/>
    <p:sldId id="658" r:id="rId84"/>
    <p:sldId id="2405" r:id="rId85"/>
    <p:sldId id="661" r:id="rId86"/>
    <p:sldId id="688" r:id="rId87"/>
    <p:sldId id="2463" r:id="rId88"/>
    <p:sldId id="663" r:id="rId89"/>
    <p:sldId id="2407" r:id="rId90"/>
    <p:sldId id="664" r:id="rId91"/>
    <p:sldId id="2408" r:id="rId92"/>
    <p:sldId id="2411" r:id="rId93"/>
    <p:sldId id="700" r:id="rId94"/>
    <p:sldId id="725" r:id="rId95"/>
    <p:sldId id="733" r:id="rId96"/>
    <p:sldId id="2416" r:id="rId97"/>
    <p:sldId id="711" r:id="rId98"/>
    <p:sldId id="2485" r:id="rId99"/>
    <p:sldId id="716" r:id="rId100"/>
    <p:sldId id="731" r:id="rId101"/>
    <p:sldId id="752" r:id="rId102"/>
    <p:sldId id="2451" r:id="rId103"/>
    <p:sldId id="2448" r:id="rId104"/>
    <p:sldId id="433" r:id="rId105"/>
    <p:sldId id="391" r:id="rId106"/>
    <p:sldId id="436" r:id="rId107"/>
    <p:sldId id="437" r:id="rId108"/>
    <p:sldId id="438" r:id="rId109"/>
    <p:sldId id="2500" r:id="rId110"/>
    <p:sldId id="257" r:id="rId111"/>
    <p:sldId id="2468" r:id="rId112"/>
    <p:sldId id="2465" r:id="rId113"/>
    <p:sldId id="2472" r:id="rId114"/>
    <p:sldId id="2473" r:id="rId115"/>
    <p:sldId id="2474" r:id="rId116"/>
    <p:sldId id="2466" r:id="rId117"/>
    <p:sldId id="2475" r:id="rId118"/>
    <p:sldId id="2476" r:id="rId119"/>
    <p:sldId id="2478" r:id="rId120"/>
    <p:sldId id="2479" r:id="rId121"/>
    <p:sldId id="2467" r:id="rId122"/>
    <p:sldId id="2480" r:id="rId123"/>
    <p:sldId id="2481" r:id="rId124"/>
    <p:sldId id="2482" r:id="rId125"/>
    <p:sldId id="2477" r:id="rId1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7" autoAdjust="0"/>
    <p:restoredTop sz="97840" autoAdjust="0"/>
  </p:normalViewPr>
  <p:slideViewPr>
    <p:cSldViewPr snapToGrid="0" snapToObjects="1">
      <p:cViewPr varScale="1">
        <p:scale>
          <a:sx n="94" d="100"/>
          <a:sy n="94" d="100"/>
        </p:scale>
        <p:origin x="108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12</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Let’s start the background story from LiFi</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Light fidelity is a wireless technology that uses visible light for data transmission. The information is modulated on the light signal according to the baseband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LiFi offers advantages, such as using a different part of the specturm other than crowded RF electromagnetic signal</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In addtion, it simultaneously provide, illumination, energy and communication</a:t>
            </a:r>
          </a:p>
          <a:p>
            <a:pPr marL="285750" indent="-285750" algn="just">
              <a:lnSpc>
                <a:spcPct val="107000"/>
              </a:lnSpc>
              <a:spcAft>
                <a:spcPts val="800"/>
              </a:spcAft>
              <a:buFont typeface="Arial" panose="020B0604020202020204" pitchFamily="34" charset="0"/>
              <a:buChar char="•"/>
            </a:pPr>
            <a:r>
              <a:rPr lang="en-SE" sz="1800" dirty="0">
                <a:effectLst/>
                <a:latin typeface="Calibri" panose="020F0502020204030204" pitchFamily="34" charset="0"/>
                <a:ea typeface="Calibri" panose="020F0502020204030204" pitchFamily="34" charset="0"/>
                <a:cs typeface="Times New Roman" panose="02020603050405020304" pitchFamily="18" charset="0"/>
              </a:rPr>
              <a:t>Which makes it a good candidate for IoT connectivity.</a:t>
            </a:r>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409308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Light signal can not propagate through physical spaces. Things like walls, floors, metals block light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privacy, this is an advantage. However for IoT applications, it limits the scenarios where sensors located in places with poor light propagation.</a:t>
            </a:r>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357910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Light signal can not propagate through physical spaces. Things like walls, floors, metals block light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privacy, this is an advantage. However for IoT applications, it limits the scenarios where sensors located in places with poor light propagation.</a:t>
            </a:r>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254301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16929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568360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687814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BC9232-C6A9-4B67-838B-46CC1ED348E0}" type="slidenum">
              <a:rPr lang="en-US" smtClean="0"/>
              <a:pPr>
                <a:defRPr/>
              </a:pPr>
              <a:t>31</a:t>
            </a:fld>
            <a:endParaRPr lang="en-US"/>
          </a:p>
        </p:txBody>
      </p:sp>
    </p:spTree>
    <p:extLst>
      <p:ext uri="{BB962C8B-B14F-4D97-AF65-F5344CB8AC3E}">
        <p14:creationId xmlns:p14="http://schemas.microsoft.com/office/powerpoint/2010/main" val="65690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33</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34</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078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8905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2529446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75827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45</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45</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45</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968775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46</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46</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46</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dirty="0">
              <a:latin typeface="Calibri Light" panose="020F0302020204030204" pitchFamily="34" charset="0"/>
            </a:endParaRPr>
          </a:p>
        </p:txBody>
      </p:sp>
    </p:spTree>
    <p:extLst>
      <p:ext uri="{BB962C8B-B14F-4D97-AF65-F5344CB8AC3E}">
        <p14:creationId xmlns:p14="http://schemas.microsoft.com/office/powerpoint/2010/main" val="3652185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269087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386708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93585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C6AE6C45-A6CE-4206-BD3B-94C861CF4FBB}" type="slidenum">
              <a:rPr lang="en-US" sz="1400" b="0" smtClean="0">
                <a:solidFill>
                  <a:schemeClr val="tx1"/>
                </a:solidFill>
              </a:rPr>
              <a:pPr eaLnBrk="1" hangingPunct="1"/>
              <a:t>67</a:t>
            </a:fld>
            <a:endParaRPr lang="en-US" sz="1400" b="0">
              <a:solidFill>
                <a:schemeClr val="tx1"/>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5868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72</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70431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3705F22-E8F5-4B4A-83E6-4BFBD0634E4A}" type="slidenum">
              <a:rPr lang="en-US" sz="1400" b="0" smtClean="0">
                <a:solidFill>
                  <a:schemeClr val="tx1"/>
                </a:solidFill>
              </a:rPr>
              <a:pPr eaLnBrk="1" hangingPunct="1"/>
              <a:t>74</a:t>
            </a:fld>
            <a:endParaRPr lang="en-US" sz="1400" b="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24831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EE65E979-0BF1-4657-95CC-FE2BCC2FEFAC}" type="slidenum">
              <a:rPr lang="en-US" sz="1400" b="0" smtClean="0">
                <a:solidFill>
                  <a:schemeClr val="tx1"/>
                </a:solidFill>
              </a:rPr>
              <a:pPr eaLnBrk="1" hangingPunct="1"/>
              <a:t>75</a:t>
            </a:fld>
            <a:endParaRPr lang="en-US" sz="14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32365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DA6B9AD0-79F2-43CC-B896-6D3E20E0B814}" type="slidenum">
              <a:rPr lang="en-US" sz="1400" b="0" smtClean="0">
                <a:solidFill>
                  <a:schemeClr val="tx1"/>
                </a:solidFill>
                <a:latin typeface="Calibri Light" panose="020F0302020204030204" pitchFamily="34" charset="0"/>
              </a:rPr>
              <a:pPr eaLnBrk="1" hangingPunct="1"/>
              <a:t>79</a:t>
            </a:fld>
            <a:endParaRPr lang="en-US" sz="1400" b="0" dirty="0">
              <a:solidFill>
                <a:schemeClr val="tx1"/>
              </a:solidFill>
              <a:latin typeface="Calibri Light" panose="020F030202020403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61347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332990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1008586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8298DB5F-4F88-40CF-8EFC-9946E85B51D3}" type="slidenum">
              <a:rPr lang="en-US" sz="1400" b="0" smtClean="0">
                <a:solidFill>
                  <a:schemeClr val="tx1"/>
                </a:solidFill>
                <a:latin typeface="Calibri Light" panose="020F0302020204030204" pitchFamily="34" charset="0"/>
              </a:rPr>
              <a:pPr eaLnBrk="1" hangingPunct="1"/>
              <a:t>83</a:t>
            </a:fld>
            <a:endParaRPr lang="en-US" sz="1400" b="0" dirty="0">
              <a:solidFill>
                <a:schemeClr val="tx1"/>
              </a:solidFill>
              <a:latin typeface="Calibri Light" panose="020F030202020403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576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BE5144C9-957A-4A30-8F13-3BA208AFCBAF}" type="slidenum">
              <a:rPr lang="en-US" sz="1400" b="0" smtClean="0">
                <a:solidFill>
                  <a:schemeClr val="tx1"/>
                </a:solidFill>
                <a:latin typeface="Calibri Light" panose="020F0302020204030204" pitchFamily="34" charset="0"/>
              </a:rPr>
              <a:pPr eaLnBrk="1" hangingPunct="1"/>
              <a:t>87</a:t>
            </a:fld>
            <a:endParaRPr lang="en-US" sz="1400" b="0" dirty="0">
              <a:solidFill>
                <a:schemeClr val="tx1"/>
              </a:solidFill>
              <a:latin typeface="Calibri Light" panose="020F030202020403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77139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634DE946-B2D5-4FC6-8A13-6C2209D9327E}" type="slidenum">
              <a:rPr lang="en-US" sz="1400" b="0" smtClean="0">
                <a:solidFill>
                  <a:schemeClr val="tx1"/>
                </a:solidFill>
                <a:latin typeface="Calibri Light" panose="020F0302020204030204" pitchFamily="34" charset="0"/>
              </a:rPr>
              <a:pPr eaLnBrk="1" hangingPunct="1"/>
              <a:t>88</a:t>
            </a:fld>
            <a:endParaRPr lang="en-US" sz="1400" b="0" dirty="0">
              <a:solidFill>
                <a:schemeClr val="tx1"/>
              </a:solidFill>
              <a:latin typeface="Calibri Light" panose="020F0302020204030204"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7038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D3D9220D-EA24-41A2-B5B8-BA91ED96D410}" type="slidenum">
              <a:rPr lang="en-US" sz="1400" b="0" smtClean="0">
                <a:solidFill>
                  <a:schemeClr val="tx1"/>
                </a:solidFill>
                <a:latin typeface="Calibri Light" panose="020F0302020204030204" pitchFamily="34" charset="0"/>
              </a:rPr>
              <a:pPr eaLnBrk="1" hangingPunct="1"/>
              <a:t>90</a:t>
            </a:fld>
            <a:endParaRPr lang="en-US" sz="1400" b="0" dirty="0">
              <a:solidFill>
                <a:schemeClr val="tx1"/>
              </a:solidFill>
              <a:latin typeface="Calibri Light" panose="020F03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3636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96</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1541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988243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2904B66D-49C2-4860-90B5-540A115CA497}" type="slidenum">
              <a:rPr lang="en-US" sz="1400" b="0" smtClean="0">
                <a:solidFill>
                  <a:schemeClr val="tx1"/>
                </a:solidFill>
                <a:latin typeface="Calibri Light" panose="020F0302020204030204" pitchFamily="34" charset="0"/>
              </a:rPr>
              <a:pPr eaLnBrk="1" hangingPunct="1"/>
              <a:t>97</a:t>
            </a:fld>
            <a:endParaRPr lang="en-US" sz="1400" b="0" dirty="0">
              <a:solidFill>
                <a:schemeClr val="tx1"/>
              </a:solidFill>
              <a:latin typeface="Calibri Light" panose="020F030202020403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225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98</a:t>
            </a:fld>
            <a:endParaRPr lang="en-US"/>
          </a:p>
        </p:txBody>
      </p:sp>
    </p:spTree>
    <p:extLst>
      <p:ext uri="{BB962C8B-B14F-4D97-AF65-F5344CB8AC3E}">
        <p14:creationId xmlns:p14="http://schemas.microsoft.com/office/powerpoint/2010/main" val="466578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102</a:t>
            </a:fld>
            <a:endParaRPr lang="en-US"/>
          </a:p>
        </p:txBody>
      </p:sp>
    </p:spTree>
    <p:extLst>
      <p:ext uri="{BB962C8B-B14F-4D97-AF65-F5344CB8AC3E}">
        <p14:creationId xmlns:p14="http://schemas.microsoft.com/office/powerpoint/2010/main" val="2292121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109</a:t>
            </a:fld>
            <a:endParaRPr lang="en-US"/>
          </a:p>
        </p:txBody>
      </p:sp>
    </p:spTree>
    <p:extLst>
      <p:ext uri="{BB962C8B-B14F-4D97-AF65-F5344CB8AC3E}">
        <p14:creationId xmlns:p14="http://schemas.microsoft.com/office/powerpoint/2010/main" val="3946887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110</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125</a:t>
            </a:fld>
            <a:endParaRPr lang="en-US"/>
          </a:p>
        </p:txBody>
      </p:sp>
    </p:spTree>
    <p:extLst>
      <p:ext uri="{BB962C8B-B14F-4D97-AF65-F5344CB8AC3E}">
        <p14:creationId xmlns:p14="http://schemas.microsoft.com/office/powerpoint/2010/main" val="134386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SG" sz="1800" b="0" i="0" u="none" strike="noStrike" dirty="0">
                <a:solidFill>
                  <a:srgbClr val="000000"/>
                </a:solidFill>
                <a:effectLst/>
                <a:latin typeface="Calibri" panose="020F0502020204030204" pitchFamily="34" charset="0"/>
              </a:rPr>
              <a:t>It can be thought of as a wireless equivalent of reflecting light using a mirror.</a:t>
            </a:r>
            <a:endParaRPr lang="en-SG" b="0" dirty="0">
              <a:effectLst/>
            </a:endParaRPr>
          </a:p>
          <a:p>
            <a:br>
              <a:rPr lang="en-SG" dirty="0"/>
            </a:br>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543304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8</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a:t>
            </a:fld>
            <a:endParaRPr lang="en-US"/>
          </a:p>
        </p:txBody>
      </p:sp>
    </p:spTree>
    <p:extLst>
      <p:ext uri="{BB962C8B-B14F-4D97-AF65-F5344CB8AC3E}">
        <p14:creationId xmlns:p14="http://schemas.microsoft.com/office/powerpoint/2010/main" val="125836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17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0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tif"/><Relationship Id="rId4" Type="http://schemas.openxmlformats.org/officeDocument/2006/relationships/image" Target="../media/image15.t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U-6YxTNeNCo?feature=oembed" TargetMode="Externa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KTvdjcU0lf8?feature=oemb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lnSpcReduction="10000"/>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1651115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5945" y="1812756"/>
            <a:ext cx="4988354" cy="3457984"/>
          </a:xfrm>
          <a:prstGeom prst="rect">
            <a:avLst/>
          </a:prstGeom>
        </p:spPr>
      </p:pic>
      <p:sp>
        <p:nvSpPr>
          <p:cNvPr id="6" name="TextBox 5"/>
          <p:cNvSpPr txBox="1"/>
          <p:nvPr/>
        </p:nvSpPr>
        <p:spPr>
          <a:xfrm>
            <a:off x="850768" y="5459513"/>
            <a:ext cx="1068558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One receiver, multiple transmitters (transmit same packet)</a:t>
            </a:r>
          </a:p>
          <a:p>
            <a:pPr marL="342900" indent="-342900">
              <a:buFont typeface="Arial" panose="020B0604020202020204" pitchFamily="34" charset="0"/>
              <a:buChar char="•"/>
            </a:pPr>
            <a:r>
              <a:rPr lang="en-US" sz="2800" dirty="0">
                <a:latin typeface="+mj-lt"/>
              </a:rPr>
              <a:t>With capture effect, adding new transmitters may improve reliability!</a:t>
            </a:r>
          </a:p>
        </p:txBody>
      </p:sp>
      <p:sp>
        <p:nvSpPr>
          <p:cNvPr id="3" name="Slide Number Placeholder 2"/>
          <p:cNvSpPr>
            <a:spLocks noGrp="1"/>
          </p:cNvSpPr>
          <p:nvPr>
            <p:ph type="sldNum" sz="quarter" idx="12"/>
          </p:nvPr>
        </p:nvSpPr>
        <p:spPr/>
        <p:txBody>
          <a:bodyPr/>
          <a:lstStyle/>
          <a:p>
            <a:fld id="{69E57DC2-970A-4B3E-BB1C-7A09969E49DF}" type="slidenum">
              <a:rPr lang="en-US" smtClean="0"/>
              <a:t>100</a:t>
            </a:fld>
            <a:endParaRPr lang="en-US" dirty="0"/>
          </a:p>
        </p:txBody>
      </p:sp>
      <p:sp>
        <p:nvSpPr>
          <p:cNvPr id="8" name="Title 1">
            <a:extLst>
              <a:ext uri="{FF2B5EF4-FFF2-40B4-BE49-F238E27FC236}">
                <a16:creationId xmlns:a16="http://schemas.microsoft.com/office/drawing/2014/main" id="{0D4DC88F-8C1F-867E-244A-99A92657FF23}"/>
              </a:ext>
            </a:extLst>
          </p:cNvPr>
          <p:cNvSpPr>
            <a:spLocks noGrp="1"/>
          </p:cNvSpPr>
          <p:nvPr>
            <p:ph type="title"/>
          </p:nvPr>
        </p:nvSpPr>
        <p:spPr>
          <a:xfrm>
            <a:off x="1033322" y="205401"/>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4070362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96B97-5D00-4FB8-AB2C-02A708B9FCEE}"/>
              </a:ext>
            </a:extLst>
          </p:cNvPr>
          <p:cNvSpPr>
            <a:spLocks noGrp="1"/>
          </p:cNvSpPr>
          <p:nvPr>
            <p:ph type="sldNum" sz="quarter" idx="12"/>
          </p:nvPr>
        </p:nvSpPr>
        <p:spPr/>
        <p:txBody>
          <a:bodyPr/>
          <a:lstStyle/>
          <a:p>
            <a:fld id="{69E57DC2-970A-4B3E-BB1C-7A09969E49DF}" type="slidenum">
              <a:rPr lang="en-US" smtClean="0"/>
              <a:t>101</a:t>
            </a:fld>
            <a:endParaRPr lang="en-US" dirty="0"/>
          </a:p>
        </p:txBody>
      </p:sp>
      <p:grpSp>
        <p:nvGrpSpPr>
          <p:cNvPr id="7" name="Group 6">
            <a:extLst>
              <a:ext uri="{FF2B5EF4-FFF2-40B4-BE49-F238E27FC236}">
                <a16:creationId xmlns:a16="http://schemas.microsoft.com/office/drawing/2014/main" id="{DD53FC81-D016-4523-8D24-CE5FF6ABCB88}"/>
              </a:ext>
            </a:extLst>
          </p:cNvPr>
          <p:cNvGrpSpPr/>
          <p:nvPr/>
        </p:nvGrpSpPr>
        <p:grpSpPr>
          <a:xfrm>
            <a:off x="5524500" y="1371600"/>
            <a:ext cx="762000" cy="685800"/>
            <a:chOff x="1143000" y="3048000"/>
            <a:chExt cx="762000" cy="685800"/>
          </a:xfrm>
        </p:grpSpPr>
        <p:sp>
          <p:nvSpPr>
            <p:cNvPr id="5" name="Oval 4">
              <a:extLst>
                <a:ext uri="{FF2B5EF4-FFF2-40B4-BE49-F238E27FC236}">
                  <a16:creationId xmlns:a16="http://schemas.microsoft.com/office/drawing/2014/main" id="{4EFB87BE-77D3-4386-B94C-16EE253D2E2C}"/>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A60286F4-20AF-4A48-B495-C55EAB0AA5D9}"/>
                </a:ext>
              </a:extLst>
            </p:cNvPr>
            <p:cNvSpPr txBox="1"/>
            <p:nvPr/>
          </p:nvSpPr>
          <p:spPr>
            <a:xfrm>
              <a:off x="1329518" y="3160067"/>
              <a:ext cx="309700" cy="369332"/>
            </a:xfrm>
            <a:prstGeom prst="rect">
              <a:avLst/>
            </a:prstGeom>
            <a:noFill/>
          </p:spPr>
          <p:txBody>
            <a:bodyPr wrap="none" rtlCol="0">
              <a:spAutoFit/>
            </a:bodyPr>
            <a:lstStyle/>
            <a:p>
              <a:r>
                <a:rPr lang="en-SG" dirty="0"/>
                <a:t>R</a:t>
              </a:r>
            </a:p>
          </p:txBody>
        </p:sp>
      </p:grpSp>
      <p:grpSp>
        <p:nvGrpSpPr>
          <p:cNvPr id="14" name="Group 13">
            <a:extLst>
              <a:ext uri="{FF2B5EF4-FFF2-40B4-BE49-F238E27FC236}">
                <a16:creationId xmlns:a16="http://schemas.microsoft.com/office/drawing/2014/main" id="{396CDC53-E7CB-46C3-BB55-D3DF5F5E8A13}"/>
              </a:ext>
            </a:extLst>
          </p:cNvPr>
          <p:cNvGrpSpPr/>
          <p:nvPr/>
        </p:nvGrpSpPr>
        <p:grpSpPr>
          <a:xfrm>
            <a:off x="3520971" y="4912669"/>
            <a:ext cx="762000" cy="685800"/>
            <a:chOff x="1143000" y="3048000"/>
            <a:chExt cx="762000" cy="685800"/>
          </a:xfrm>
        </p:grpSpPr>
        <p:sp>
          <p:nvSpPr>
            <p:cNvPr id="15" name="Oval 14">
              <a:extLst>
                <a:ext uri="{FF2B5EF4-FFF2-40B4-BE49-F238E27FC236}">
                  <a16:creationId xmlns:a16="http://schemas.microsoft.com/office/drawing/2014/main" id="{00F1A5AF-0F51-4438-9820-FC3001974952}"/>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D98A285-18D8-421A-A11B-61968C0D15FC}"/>
                </a:ext>
              </a:extLst>
            </p:cNvPr>
            <p:cNvSpPr txBox="1"/>
            <p:nvPr/>
          </p:nvSpPr>
          <p:spPr>
            <a:xfrm>
              <a:off x="1246961" y="3160067"/>
              <a:ext cx="413896" cy="369332"/>
            </a:xfrm>
            <a:prstGeom prst="rect">
              <a:avLst/>
            </a:prstGeom>
            <a:noFill/>
          </p:spPr>
          <p:txBody>
            <a:bodyPr wrap="none" rtlCol="0">
              <a:spAutoFit/>
            </a:bodyPr>
            <a:lstStyle/>
            <a:p>
              <a:r>
                <a:rPr lang="en-SG" dirty="0"/>
                <a:t>T2</a:t>
              </a:r>
            </a:p>
          </p:txBody>
        </p:sp>
      </p:grpSp>
      <p:cxnSp>
        <p:nvCxnSpPr>
          <p:cNvPr id="17" name="Straight Arrow Connector 16">
            <a:extLst>
              <a:ext uri="{FF2B5EF4-FFF2-40B4-BE49-F238E27FC236}">
                <a16:creationId xmlns:a16="http://schemas.microsoft.com/office/drawing/2014/main" id="{BAE4017C-7127-4195-8B79-D9644DC47347}"/>
              </a:ext>
            </a:extLst>
          </p:cNvPr>
          <p:cNvCxnSpPr>
            <a:cxnSpLocks/>
          </p:cNvCxnSpPr>
          <p:nvPr/>
        </p:nvCxnSpPr>
        <p:spPr>
          <a:xfrm flipV="1">
            <a:off x="4048426" y="2057400"/>
            <a:ext cx="1662592" cy="28552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A9F72E-3EF9-4E1D-B3EB-9E0B6B9861FA}"/>
              </a:ext>
            </a:extLst>
          </p:cNvPr>
          <p:cNvSpPr txBox="1"/>
          <p:nvPr/>
        </p:nvSpPr>
        <p:spPr>
          <a:xfrm>
            <a:off x="3507909" y="4422970"/>
            <a:ext cx="965329" cy="338554"/>
          </a:xfrm>
          <a:prstGeom prst="rect">
            <a:avLst/>
          </a:prstGeom>
          <a:noFill/>
        </p:spPr>
        <p:txBody>
          <a:bodyPr wrap="square" rtlCol="0">
            <a:spAutoFit/>
          </a:bodyPr>
          <a:lstStyle/>
          <a:p>
            <a:r>
              <a:rPr lang="en-SG" sz="1600" dirty="0"/>
              <a:t>-83.02dB</a:t>
            </a:r>
          </a:p>
        </p:txBody>
      </p:sp>
      <p:grpSp>
        <p:nvGrpSpPr>
          <p:cNvPr id="21" name="Group 20">
            <a:extLst>
              <a:ext uri="{FF2B5EF4-FFF2-40B4-BE49-F238E27FC236}">
                <a16:creationId xmlns:a16="http://schemas.microsoft.com/office/drawing/2014/main" id="{D346BDE3-20EB-4981-91A6-784CA7C41FB4}"/>
              </a:ext>
            </a:extLst>
          </p:cNvPr>
          <p:cNvGrpSpPr/>
          <p:nvPr/>
        </p:nvGrpSpPr>
        <p:grpSpPr>
          <a:xfrm>
            <a:off x="2196737" y="887074"/>
            <a:ext cx="4028596" cy="5132726"/>
            <a:chOff x="672737" y="887074"/>
            <a:chExt cx="4028596" cy="5132726"/>
          </a:xfrm>
        </p:grpSpPr>
        <p:grpSp>
          <p:nvGrpSpPr>
            <p:cNvPr id="8" name="Group 7">
              <a:extLst>
                <a:ext uri="{FF2B5EF4-FFF2-40B4-BE49-F238E27FC236}">
                  <a16:creationId xmlns:a16="http://schemas.microsoft.com/office/drawing/2014/main" id="{84F8186B-AEAC-4184-B84C-F32547A19D83}"/>
                </a:ext>
              </a:extLst>
            </p:cNvPr>
            <p:cNvGrpSpPr/>
            <p:nvPr/>
          </p:nvGrpSpPr>
          <p:grpSpPr>
            <a:xfrm>
              <a:off x="685800" y="5334000"/>
              <a:ext cx="762000" cy="685800"/>
              <a:chOff x="1143000" y="3048000"/>
              <a:chExt cx="762000" cy="685800"/>
            </a:xfrm>
          </p:grpSpPr>
          <p:sp>
            <p:nvSpPr>
              <p:cNvPr id="9" name="Oval 8">
                <a:extLst>
                  <a:ext uri="{FF2B5EF4-FFF2-40B4-BE49-F238E27FC236}">
                    <a16:creationId xmlns:a16="http://schemas.microsoft.com/office/drawing/2014/main" id="{4C57D02A-E373-47A9-B47C-B53E37B983F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CA93DBA-C7F0-4A7A-AACB-CDE284F43D67}"/>
                  </a:ext>
                </a:extLst>
              </p:cNvPr>
              <p:cNvSpPr txBox="1"/>
              <p:nvPr/>
            </p:nvSpPr>
            <p:spPr>
              <a:xfrm>
                <a:off x="1246961" y="3160067"/>
                <a:ext cx="413896" cy="369332"/>
              </a:xfrm>
              <a:prstGeom prst="rect">
                <a:avLst/>
              </a:prstGeom>
              <a:noFill/>
            </p:spPr>
            <p:txBody>
              <a:bodyPr wrap="none" rtlCol="0">
                <a:spAutoFit/>
              </a:bodyPr>
              <a:lstStyle/>
              <a:p>
                <a:r>
                  <a:rPr lang="en-SG" dirty="0"/>
                  <a:t>T1</a:t>
                </a:r>
              </a:p>
            </p:txBody>
          </p:sp>
        </p:grpSp>
        <p:cxnSp>
          <p:nvCxnSpPr>
            <p:cNvPr id="12" name="Straight Arrow Connector 11">
              <a:extLst>
                <a:ext uri="{FF2B5EF4-FFF2-40B4-BE49-F238E27FC236}">
                  <a16:creationId xmlns:a16="http://schemas.microsoft.com/office/drawing/2014/main" id="{A24414B7-2123-403B-BEED-79AA839A3050}"/>
                </a:ext>
              </a:extLst>
            </p:cNvPr>
            <p:cNvCxnSpPr>
              <a:stCxn id="9" idx="7"/>
              <a:endCxn id="5" idx="3"/>
            </p:cNvCxnSpPr>
            <p:nvPr/>
          </p:nvCxnSpPr>
          <p:spPr>
            <a:xfrm flipV="1">
              <a:off x="1336208" y="1956967"/>
              <a:ext cx="2775884" cy="347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0CEC16-E11B-4339-BD29-057BBC771DEB}"/>
                </a:ext>
              </a:extLst>
            </p:cNvPr>
            <p:cNvSpPr txBox="1"/>
            <p:nvPr/>
          </p:nvSpPr>
          <p:spPr>
            <a:xfrm>
              <a:off x="672737" y="4844301"/>
              <a:ext cx="965329" cy="338554"/>
            </a:xfrm>
            <a:prstGeom prst="rect">
              <a:avLst/>
            </a:prstGeom>
            <a:noFill/>
          </p:spPr>
          <p:txBody>
            <a:bodyPr wrap="none" rtlCol="0">
              <a:spAutoFit/>
            </a:bodyPr>
            <a:lstStyle/>
            <a:p>
              <a:r>
                <a:rPr lang="en-SG" sz="1600" dirty="0"/>
                <a:t>-84.09dB</a:t>
              </a:r>
            </a:p>
          </p:txBody>
        </p:sp>
        <p:sp>
          <p:nvSpPr>
            <p:cNvPr id="20" name="TextBox 19">
              <a:extLst>
                <a:ext uri="{FF2B5EF4-FFF2-40B4-BE49-F238E27FC236}">
                  <a16:creationId xmlns:a16="http://schemas.microsoft.com/office/drawing/2014/main" id="{DCD70A11-9638-40B1-9744-EC1CA60D39EC}"/>
                </a:ext>
              </a:extLst>
            </p:cNvPr>
            <p:cNvSpPr txBox="1"/>
            <p:nvPr/>
          </p:nvSpPr>
          <p:spPr>
            <a:xfrm>
              <a:off x="4000500" y="887074"/>
              <a:ext cx="700833" cy="369332"/>
            </a:xfrm>
            <a:prstGeom prst="rect">
              <a:avLst/>
            </a:prstGeom>
            <a:solidFill>
              <a:srgbClr val="CCECFF"/>
            </a:solidFill>
          </p:spPr>
          <p:txBody>
            <a:bodyPr wrap="none" rtlCol="0">
              <a:spAutoFit/>
            </a:bodyPr>
            <a:lstStyle/>
            <a:p>
              <a:r>
                <a:rPr lang="en-SG" dirty="0"/>
                <a:t>100%</a:t>
              </a:r>
            </a:p>
          </p:txBody>
        </p:sp>
      </p:grpSp>
      <p:sp>
        <p:nvSpPr>
          <p:cNvPr id="22" name="TextBox 21">
            <a:extLst>
              <a:ext uri="{FF2B5EF4-FFF2-40B4-BE49-F238E27FC236}">
                <a16:creationId xmlns:a16="http://schemas.microsoft.com/office/drawing/2014/main" id="{090B54B4-8C1E-4239-8E15-374A36CA622A}"/>
              </a:ext>
            </a:extLst>
          </p:cNvPr>
          <p:cNvSpPr txBox="1"/>
          <p:nvPr/>
        </p:nvSpPr>
        <p:spPr>
          <a:xfrm>
            <a:off x="5600581" y="887073"/>
            <a:ext cx="583814" cy="369332"/>
          </a:xfrm>
          <a:prstGeom prst="rect">
            <a:avLst/>
          </a:prstGeom>
          <a:solidFill>
            <a:srgbClr val="CCECFF"/>
          </a:solidFill>
        </p:spPr>
        <p:txBody>
          <a:bodyPr wrap="none" rtlCol="0">
            <a:spAutoFit/>
          </a:bodyPr>
          <a:lstStyle/>
          <a:p>
            <a:r>
              <a:rPr lang="en-SG" dirty="0"/>
              <a:t>35%</a:t>
            </a:r>
          </a:p>
        </p:txBody>
      </p:sp>
      <p:grpSp>
        <p:nvGrpSpPr>
          <p:cNvPr id="24" name="Group 23">
            <a:extLst>
              <a:ext uri="{FF2B5EF4-FFF2-40B4-BE49-F238E27FC236}">
                <a16:creationId xmlns:a16="http://schemas.microsoft.com/office/drawing/2014/main" id="{4AFE7063-20E9-4C30-96CA-DD058C1E4DE0}"/>
              </a:ext>
            </a:extLst>
          </p:cNvPr>
          <p:cNvGrpSpPr/>
          <p:nvPr/>
        </p:nvGrpSpPr>
        <p:grpSpPr>
          <a:xfrm>
            <a:off x="4782253" y="4692887"/>
            <a:ext cx="762000" cy="685800"/>
            <a:chOff x="1143000" y="3048000"/>
            <a:chExt cx="762000" cy="685800"/>
          </a:xfrm>
        </p:grpSpPr>
        <p:sp>
          <p:nvSpPr>
            <p:cNvPr id="25" name="Oval 24">
              <a:extLst>
                <a:ext uri="{FF2B5EF4-FFF2-40B4-BE49-F238E27FC236}">
                  <a16:creationId xmlns:a16="http://schemas.microsoft.com/office/drawing/2014/main" id="{A91097D1-9EB4-4C2A-B47C-F23A9D28070E}"/>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2CF70192-3F6B-40F4-9FEC-7EE02796A442}"/>
                </a:ext>
              </a:extLst>
            </p:cNvPr>
            <p:cNvSpPr txBox="1"/>
            <p:nvPr/>
          </p:nvSpPr>
          <p:spPr>
            <a:xfrm>
              <a:off x="1246961" y="3160067"/>
              <a:ext cx="413896" cy="369332"/>
            </a:xfrm>
            <a:prstGeom prst="rect">
              <a:avLst/>
            </a:prstGeom>
            <a:noFill/>
          </p:spPr>
          <p:txBody>
            <a:bodyPr wrap="none" rtlCol="0">
              <a:spAutoFit/>
            </a:bodyPr>
            <a:lstStyle/>
            <a:p>
              <a:r>
                <a:rPr lang="en-SG" dirty="0"/>
                <a:t>T3</a:t>
              </a:r>
            </a:p>
          </p:txBody>
        </p:sp>
      </p:grpSp>
      <p:cxnSp>
        <p:nvCxnSpPr>
          <p:cNvPr id="27" name="Straight Arrow Connector 26">
            <a:extLst>
              <a:ext uri="{FF2B5EF4-FFF2-40B4-BE49-F238E27FC236}">
                <a16:creationId xmlns:a16="http://schemas.microsoft.com/office/drawing/2014/main" id="{E6C0EB13-D065-43C7-BCFB-195A76F42E22}"/>
              </a:ext>
            </a:extLst>
          </p:cNvPr>
          <p:cNvCxnSpPr>
            <a:cxnSpLocks/>
            <a:stCxn id="25" idx="0"/>
          </p:cNvCxnSpPr>
          <p:nvPr/>
        </p:nvCxnSpPr>
        <p:spPr>
          <a:xfrm flipV="1">
            <a:off x="5163254" y="2096479"/>
            <a:ext cx="621155" cy="2596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BBD6D5-7142-453B-90B5-CD5BDA2F683D}"/>
              </a:ext>
            </a:extLst>
          </p:cNvPr>
          <p:cNvSpPr txBox="1"/>
          <p:nvPr/>
        </p:nvSpPr>
        <p:spPr>
          <a:xfrm>
            <a:off x="4769191" y="4203188"/>
            <a:ext cx="965329" cy="338554"/>
          </a:xfrm>
          <a:prstGeom prst="rect">
            <a:avLst/>
          </a:prstGeom>
          <a:noFill/>
        </p:spPr>
        <p:txBody>
          <a:bodyPr wrap="square" rtlCol="0">
            <a:spAutoFit/>
          </a:bodyPr>
          <a:lstStyle/>
          <a:p>
            <a:r>
              <a:rPr lang="en-SG" sz="1600" dirty="0"/>
              <a:t>-80.93dB</a:t>
            </a:r>
          </a:p>
        </p:txBody>
      </p:sp>
      <p:sp>
        <p:nvSpPr>
          <p:cNvPr id="29" name="TextBox 28">
            <a:extLst>
              <a:ext uri="{FF2B5EF4-FFF2-40B4-BE49-F238E27FC236}">
                <a16:creationId xmlns:a16="http://schemas.microsoft.com/office/drawing/2014/main" id="{F6C10776-D507-4247-99E5-6B14D1D54B99}"/>
              </a:ext>
            </a:extLst>
          </p:cNvPr>
          <p:cNvSpPr txBox="1"/>
          <p:nvPr/>
        </p:nvSpPr>
        <p:spPr>
          <a:xfrm>
            <a:off x="5598404" y="884899"/>
            <a:ext cx="583814" cy="369332"/>
          </a:xfrm>
          <a:prstGeom prst="rect">
            <a:avLst/>
          </a:prstGeom>
          <a:solidFill>
            <a:srgbClr val="CCECFF"/>
          </a:solidFill>
        </p:spPr>
        <p:txBody>
          <a:bodyPr wrap="none" rtlCol="0">
            <a:spAutoFit/>
          </a:bodyPr>
          <a:lstStyle/>
          <a:p>
            <a:r>
              <a:rPr lang="en-SG" dirty="0"/>
              <a:t>15%</a:t>
            </a:r>
          </a:p>
        </p:txBody>
      </p:sp>
      <p:grpSp>
        <p:nvGrpSpPr>
          <p:cNvPr id="33" name="Group 32">
            <a:extLst>
              <a:ext uri="{FF2B5EF4-FFF2-40B4-BE49-F238E27FC236}">
                <a16:creationId xmlns:a16="http://schemas.microsoft.com/office/drawing/2014/main" id="{5924E62E-43D6-4148-A02E-FF26732E9857}"/>
              </a:ext>
            </a:extLst>
          </p:cNvPr>
          <p:cNvGrpSpPr/>
          <p:nvPr/>
        </p:nvGrpSpPr>
        <p:grpSpPr>
          <a:xfrm>
            <a:off x="6109063" y="3731788"/>
            <a:ext cx="762000" cy="685800"/>
            <a:chOff x="1143000" y="3048000"/>
            <a:chExt cx="762000" cy="685800"/>
          </a:xfrm>
        </p:grpSpPr>
        <p:sp>
          <p:nvSpPr>
            <p:cNvPr id="34" name="Oval 33">
              <a:extLst>
                <a:ext uri="{FF2B5EF4-FFF2-40B4-BE49-F238E27FC236}">
                  <a16:creationId xmlns:a16="http://schemas.microsoft.com/office/drawing/2014/main" id="{3BC40D87-BF5B-4A7D-B3DB-875D5109A50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ED54BC0-6C5D-451D-89B5-2735966B4E59}"/>
                </a:ext>
              </a:extLst>
            </p:cNvPr>
            <p:cNvSpPr txBox="1"/>
            <p:nvPr/>
          </p:nvSpPr>
          <p:spPr>
            <a:xfrm>
              <a:off x="1246961" y="3160067"/>
              <a:ext cx="413896" cy="369332"/>
            </a:xfrm>
            <a:prstGeom prst="rect">
              <a:avLst/>
            </a:prstGeom>
            <a:noFill/>
          </p:spPr>
          <p:txBody>
            <a:bodyPr wrap="none" rtlCol="0">
              <a:spAutoFit/>
            </a:bodyPr>
            <a:lstStyle/>
            <a:p>
              <a:r>
                <a:rPr lang="en-SG" dirty="0"/>
                <a:t>T4</a:t>
              </a:r>
            </a:p>
          </p:txBody>
        </p:sp>
      </p:grpSp>
      <p:cxnSp>
        <p:nvCxnSpPr>
          <p:cNvPr id="36" name="Straight Arrow Connector 35">
            <a:extLst>
              <a:ext uri="{FF2B5EF4-FFF2-40B4-BE49-F238E27FC236}">
                <a16:creationId xmlns:a16="http://schemas.microsoft.com/office/drawing/2014/main" id="{DA5E7344-9F23-4E70-B798-B176A1522558}"/>
              </a:ext>
            </a:extLst>
          </p:cNvPr>
          <p:cNvCxnSpPr>
            <a:cxnSpLocks/>
          </p:cNvCxnSpPr>
          <p:nvPr/>
        </p:nvCxnSpPr>
        <p:spPr>
          <a:xfrm flipH="1" flipV="1">
            <a:off x="6019801" y="2096480"/>
            <a:ext cx="378822" cy="1635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E5CC63-E46C-4389-9C4F-B8E64CD7139E}"/>
              </a:ext>
            </a:extLst>
          </p:cNvPr>
          <p:cNvSpPr txBox="1"/>
          <p:nvPr/>
        </p:nvSpPr>
        <p:spPr>
          <a:xfrm>
            <a:off x="6096001" y="3242089"/>
            <a:ext cx="965329" cy="338554"/>
          </a:xfrm>
          <a:prstGeom prst="rect">
            <a:avLst/>
          </a:prstGeom>
          <a:noFill/>
        </p:spPr>
        <p:txBody>
          <a:bodyPr wrap="square" rtlCol="0">
            <a:spAutoFit/>
          </a:bodyPr>
          <a:lstStyle/>
          <a:p>
            <a:r>
              <a:rPr lang="en-SG" sz="1600" dirty="0"/>
              <a:t>-70.89dB</a:t>
            </a:r>
          </a:p>
        </p:txBody>
      </p:sp>
      <p:sp>
        <p:nvSpPr>
          <p:cNvPr id="38" name="TextBox 37">
            <a:extLst>
              <a:ext uri="{FF2B5EF4-FFF2-40B4-BE49-F238E27FC236}">
                <a16:creationId xmlns:a16="http://schemas.microsoft.com/office/drawing/2014/main" id="{F0399D4D-E15A-479A-9C96-F88109F380DB}"/>
              </a:ext>
            </a:extLst>
          </p:cNvPr>
          <p:cNvSpPr txBox="1"/>
          <p:nvPr/>
        </p:nvSpPr>
        <p:spPr>
          <a:xfrm>
            <a:off x="5567924" y="881908"/>
            <a:ext cx="583814" cy="369332"/>
          </a:xfrm>
          <a:prstGeom prst="rect">
            <a:avLst/>
          </a:prstGeom>
          <a:solidFill>
            <a:srgbClr val="CCECFF"/>
          </a:solidFill>
        </p:spPr>
        <p:txBody>
          <a:bodyPr wrap="none" rtlCol="0">
            <a:spAutoFit/>
          </a:bodyPr>
          <a:lstStyle/>
          <a:p>
            <a:r>
              <a:rPr lang="en-SG" dirty="0"/>
              <a:t>99%</a:t>
            </a:r>
          </a:p>
        </p:txBody>
      </p:sp>
      <p:sp>
        <p:nvSpPr>
          <p:cNvPr id="19" name="Title 1">
            <a:extLst>
              <a:ext uri="{FF2B5EF4-FFF2-40B4-BE49-F238E27FC236}">
                <a16:creationId xmlns:a16="http://schemas.microsoft.com/office/drawing/2014/main" id="{C8AC83CF-EA6D-6C84-1218-FD088B2F2EE0}"/>
              </a:ext>
            </a:extLst>
          </p:cNvPr>
          <p:cNvSpPr>
            <a:spLocks noGrp="1"/>
          </p:cNvSpPr>
          <p:nvPr>
            <p:ph type="title"/>
          </p:nvPr>
        </p:nvSpPr>
        <p:spPr>
          <a:xfrm>
            <a:off x="991499" y="-129217"/>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203466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8" grpId="0"/>
      <p:bldP spid="29" grpId="0" animBg="1"/>
      <p:bldP spid="37" grpId="0"/>
      <p:bldP spid="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Flooding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028577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Flooding is a recreation of broadcasts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5"/>
            <a:ext cx="10515600" cy="3920082"/>
          </a:xfrm>
        </p:spPr>
        <p:txBody>
          <a:bodyPr/>
          <a:lstStyle/>
          <a:p>
            <a:r>
              <a:rPr lang="en-US" dirty="0">
                <a:latin typeface="+mj-lt"/>
              </a:rPr>
              <a:t>Goal: get information to all nodes</a:t>
            </a:r>
          </a:p>
          <a:p>
            <a:pPr lvl="1"/>
            <a:r>
              <a:rPr lang="en-US" dirty="0">
                <a:latin typeface="+mj-lt"/>
              </a:rPr>
              <a:t>This is the problem of “data dissemination”</a:t>
            </a:r>
          </a:p>
          <a:p>
            <a:pPr lvl="1"/>
            <a:endParaRPr lang="en-US" dirty="0">
              <a:latin typeface="+mj-lt"/>
            </a:endParaRPr>
          </a:p>
          <a:p>
            <a:r>
              <a:rPr lang="en-US" dirty="0">
                <a:latin typeface="+mj-lt"/>
              </a:rPr>
              <a:t>Problem: difficult in Mesh topologies</a:t>
            </a:r>
          </a:p>
          <a:p>
            <a:pPr lvl="1"/>
            <a:r>
              <a:rPr lang="en-US" dirty="0">
                <a:latin typeface="+mj-lt"/>
              </a:rPr>
              <a:t>Packet loss, retransmission delays</a:t>
            </a:r>
          </a:p>
          <a:p>
            <a:pPr lvl="1"/>
            <a:endParaRPr lang="en-US" dirty="0">
              <a:latin typeface="+mj-lt"/>
            </a:endParaRPr>
          </a:p>
          <a:p>
            <a:r>
              <a:rPr lang="en-US" dirty="0">
                <a:latin typeface="+mj-lt"/>
              </a:rPr>
              <a:t>Really, data dissemination is just to broadcast to all nodes</a:t>
            </a:r>
          </a:p>
          <a:p>
            <a:pPr lvl="1"/>
            <a:r>
              <a:rPr lang="en-US" dirty="0">
                <a:latin typeface="+mj-lt"/>
              </a:rPr>
              <a:t>But broadcast transmissions don’t reach far enough to cover entire mesh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103</a:t>
            </a:fld>
            <a:endParaRPr lang="en-US"/>
          </a:p>
        </p:txBody>
      </p:sp>
    </p:spTree>
    <p:extLst>
      <p:ext uri="{BB962C8B-B14F-4D97-AF65-F5344CB8AC3E}">
        <p14:creationId xmlns:p14="http://schemas.microsoft.com/office/powerpoint/2010/main" val="2840362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DF7-9A84-4875-81AE-ED9EB9166621}"/>
              </a:ext>
            </a:extLst>
          </p:cNvPr>
          <p:cNvSpPr>
            <a:spLocks noGrp="1"/>
          </p:cNvSpPr>
          <p:nvPr>
            <p:ph type="title"/>
          </p:nvPr>
        </p:nvSpPr>
        <p:spPr/>
        <p:txBody>
          <a:bodyPr/>
          <a:lstStyle/>
          <a:p>
            <a:r>
              <a:rPr lang="en-US" dirty="0"/>
              <a:t>Synchronous transmissions</a:t>
            </a:r>
          </a:p>
        </p:txBody>
      </p:sp>
      <p:sp>
        <p:nvSpPr>
          <p:cNvPr id="3" name="Content Placeholder 2">
            <a:extLst>
              <a:ext uri="{FF2B5EF4-FFF2-40B4-BE49-F238E27FC236}">
                <a16:creationId xmlns:a16="http://schemas.microsoft.com/office/drawing/2014/main" id="{C799CD83-34FD-480F-9FB8-3BC909B6C6DE}"/>
              </a:ext>
            </a:extLst>
          </p:cNvPr>
          <p:cNvSpPr>
            <a:spLocks noGrp="1"/>
          </p:cNvSpPr>
          <p:nvPr>
            <p:ph idx="1"/>
          </p:nvPr>
        </p:nvSpPr>
        <p:spPr/>
        <p:txBody>
          <a:bodyPr>
            <a:normAutofit fontScale="92500" lnSpcReduction="10000"/>
          </a:bodyPr>
          <a:lstStyle/>
          <a:p>
            <a:r>
              <a:rPr lang="en-US" dirty="0"/>
              <a:t>Multiple nodes transmit </a:t>
            </a:r>
            <a:r>
              <a:rPr lang="en-US" b="1" dirty="0"/>
              <a:t>same packet </a:t>
            </a:r>
            <a:r>
              <a:rPr lang="en-US" dirty="0"/>
              <a:t>at </a:t>
            </a:r>
            <a:r>
              <a:rPr lang="en-US" b="1" dirty="0"/>
              <a:t>same time</a:t>
            </a:r>
          </a:p>
          <a:p>
            <a:endParaRPr lang="en-US" b="1" dirty="0"/>
          </a:p>
          <a:p>
            <a:endParaRPr lang="en-US" b="1" dirty="0"/>
          </a:p>
          <a:p>
            <a:endParaRPr lang="en-US" b="1" dirty="0"/>
          </a:p>
          <a:p>
            <a:endParaRPr lang="en-US" b="1" dirty="0"/>
          </a:p>
          <a:p>
            <a:endParaRPr lang="en-US" b="1" dirty="0"/>
          </a:p>
          <a:p>
            <a:r>
              <a:rPr lang="en-US" dirty="0"/>
              <a:t>R can receive packet with high probability if Δ is small</a:t>
            </a:r>
          </a:p>
          <a:p>
            <a:pPr lvl="1"/>
            <a:r>
              <a:rPr lang="en-US" dirty="0"/>
              <a:t>May even improve probability of reception (more energy at receiver)</a:t>
            </a:r>
          </a:p>
          <a:p>
            <a:pPr lvl="1"/>
            <a:endParaRPr lang="en-US" dirty="0"/>
          </a:p>
          <a:p>
            <a:r>
              <a:rPr lang="en-US" dirty="0"/>
              <a:t>500 ns is 1/32 of a symbol for 802.15.4 (chip duration)</a:t>
            </a:r>
          </a:p>
        </p:txBody>
      </p:sp>
      <p:sp>
        <p:nvSpPr>
          <p:cNvPr id="4" name="Slide Number Placeholder 3">
            <a:extLst>
              <a:ext uri="{FF2B5EF4-FFF2-40B4-BE49-F238E27FC236}">
                <a16:creationId xmlns:a16="http://schemas.microsoft.com/office/drawing/2014/main" id="{3BCA2837-30F5-4AA6-8267-8756115017C3}"/>
              </a:ext>
            </a:extLst>
          </p:cNvPr>
          <p:cNvSpPr>
            <a:spLocks noGrp="1"/>
          </p:cNvSpPr>
          <p:nvPr>
            <p:ph type="sldNum" sz="quarter" idx="12"/>
          </p:nvPr>
        </p:nvSpPr>
        <p:spPr/>
        <p:txBody>
          <a:bodyPr/>
          <a:lstStyle/>
          <a:p>
            <a:fld id="{0778C724-3839-4D76-A707-B4C23905D055}" type="slidenum">
              <a:rPr lang="en-US" smtClean="0"/>
              <a:t>104</a:t>
            </a:fld>
            <a:endParaRPr lang="en-US"/>
          </a:p>
        </p:txBody>
      </p:sp>
      <p:pic>
        <p:nvPicPr>
          <p:cNvPr id="6" name="Picture 5">
            <a:extLst>
              <a:ext uri="{FF2B5EF4-FFF2-40B4-BE49-F238E27FC236}">
                <a16:creationId xmlns:a16="http://schemas.microsoft.com/office/drawing/2014/main" id="{3DFC26E2-E093-420E-83DA-CBB3B01FB2FE}"/>
              </a:ext>
            </a:extLst>
          </p:cNvPr>
          <p:cNvPicPr>
            <a:picLocks noChangeAspect="1"/>
          </p:cNvPicPr>
          <p:nvPr/>
        </p:nvPicPr>
        <p:blipFill>
          <a:blip r:embed="rId2"/>
          <a:stretch>
            <a:fillRect/>
          </a:stretch>
        </p:blipFill>
        <p:spPr>
          <a:xfrm>
            <a:off x="2602594" y="2165274"/>
            <a:ext cx="6982799" cy="1991003"/>
          </a:xfrm>
          <a:prstGeom prst="rect">
            <a:avLst/>
          </a:prstGeom>
        </p:spPr>
      </p:pic>
    </p:spTree>
    <p:extLst>
      <p:ext uri="{BB962C8B-B14F-4D97-AF65-F5344CB8AC3E}">
        <p14:creationId xmlns:p14="http://schemas.microsoft.com/office/powerpoint/2010/main" val="38809403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1312985" y="256420"/>
            <a:ext cx="8669215" cy="95958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105</a:t>
            </a:fld>
            <a:endParaRPr lang="en-US"/>
          </a:p>
        </p:txBody>
      </p:sp>
      <p:pic>
        <p:nvPicPr>
          <p:cNvPr id="6" name="Picture 5">
            <a:extLst>
              <a:ext uri="{FF2B5EF4-FFF2-40B4-BE49-F238E27FC236}">
                <a16:creationId xmlns:a16="http://schemas.microsoft.com/office/drawing/2014/main" id="{D352A0A0-C6CA-4520-BD28-AEF3B7C8FA08}"/>
              </a:ext>
            </a:extLst>
          </p:cNvPr>
          <p:cNvPicPr>
            <a:picLocks noChangeAspect="1"/>
          </p:cNvPicPr>
          <p:nvPr/>
        </p:nvPicPr>
        <p:blipFill rotWithShape="1">
          <a:blip r:embed="rId2"/>
          <a:srcRect l="11149" t="9178" r="9320" b="9008"/>
          <a:stretch/>
        </p:blipFill>
        <p:spPr>
          <a:xfrm>
            <a:off x="2286339" y="1295400"/>
            <a:ext cx="7193280" cy="4981553"/>
          </a:xfrm>
          <a:prstGeom prst="rect">
            <a:avLst/>
          </a:prstGeom>
        </p:spPr>
      </p:pic>
    </p:spTree>
    <p:extLst>
      <p:ext uri="{BB962C8B-B14F-4D97-AF65-F5344CB8AC3E}">
        <p14:creationId xmlns:p14="http://schemas.microsoft.com/office/powerpoint/2010/main" val="3331338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773723" y="0"/>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106</a:t>
            </a:fld>
            <a:endParaRPr lang="en-US"/>
          </a:p>
        </p:txBody>
      </p:sp>
      <p:pic>
        <p:nvPicPr>
          <p:cNvPr id="7" name="Picture 6">
            <a:extLst>
              <a:ext uri="{FF2B5EF4-FFF2-40B4-BE49-F238E27FC236}">
                <a16:creationId xmlns:a16="http://schemas.microsoft.com/office/drawing/2014/main" id="{49D3C8BA-044E-4D04-A1BB-4B672701DDFF}"/>
              </a:ext>
            </a:extLst>
          </p:cNvPr>
          <p:cNvPicPr>
            <a:picLocks noChangeAspect="1"/>
          </p:cNvPicPr>
          <p:nvPr/>
        </p:nvPicPr>
        <p:blipFill rotWithShape="1">
          <a:blip r:embed="rId2"/>
          <a:srcRect l="12859" t="13355" r="9502" b="10045"/>
          <a:stretch/>
        </p:blipFill>
        <p:spPr>
          <a:xfrm>
            <a:off x="2537208" y="914399"/>
            <a:ext cx="7153426" cy="5009461"/>
          </a:xfrm>
          <a:prstGeom prst="rect">
            <a:avLst/>
          </a:prstGeom>
        </p:spPr>
      </p:pic>
    </p:spTree>
    <p:extLst>
      <p:ext uri="{BB962C8B-B14F-4D97-AF65-F5344CB8AC3E}">
        <p14:creationId xmlns:p14="http://schemas.microsoft.com/office/powerpoint/2010/main" val="3383482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92C609-36F4-4627-99C9-A87AEC92608B}"/>
              </a:ext>
            </a:extLst>
          </p:cNvPr>
          <p:cNvPicPr>
            <a:picLocks noChangeAspect="1"/>
          </p:cNvPicPr>
          <p:nvPr/>
        </p:nvPicPr>
        <p:blipFill>
          <a:blip r:embed="rId2"/>
          <a:stretch>
            <a:fillRect/>
          </a:stretch>
        </p:blipFill>
        <p:spPr>
          <a:xfrm>
            <a:off x="2212699" y="656844"/>
            <a:ext cx="7601861" cy="5383982"/>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74491"/>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107</a:t>
            </a:fld>
            <a:endParaRPr lang="en-US"/>
          </a:p>
        </p:txBody>
      </p:sp>
    </p:spTree>
    <p:extLst>
      <p:ext uri="{BB962C8B-B14F-4D97-AF65-F5344CB8AC3E}">
        <p14:creationId xmlns:p14="http://schemas.microsoft.com/office/powerpoint/2010/main" val="4273655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4F2DFA-8A80-4256-B787-064BADA79BEC}"/>
              </a:ext>
            </a:extLst>
          </p:cNvPr>
          <p:cNvPicPr>
            <a:picLocks noChangeAspect="1"/>
          </p:cNvPicPr>
          <p:nvPr/>
        </p:nvPicPr>
        <p:blipFill rotWithShape="1">
          <a:blip r:embed="rId2"/>
          <a:srcRect b="1717"/>
          <a:stretch/>
        </p:blipFill>
        <p:spPr>
          <a:xfrm>
            <a:off x="1774319" y="780417"/>
            <a:ext cx="9259441" cy="6077584"/>
          </a:xfrm>
          <a:prstGeom prst="rect">
            <a:avLst/>
          </a:prstGeom>
        </p:spPr>
      </p:pic>
      <p:sp>
        <p:nvSpPr>
          <p:cNvPr id="2" name="Title 1">
            <a:extLst>
              <a:ext uri="{FF2B5EF4-FFF2-40B4-BE49-F238E27FC236}">
                <a16:creationId xmlns:a16="http://schemas.microsoft.com/office/drawing/2014/main" id="{1C6F6A12-0A69-4E61-B3EB-946562BCCA22}"/>
              </a:ext>
            </a:extLst>
          </p:cNvPr>
          <p:cNvSpPr>
            <a:spLocks noGrp="1"/>
          </p:cNvSpPr>
          <p:nvPr>
            <p:ph type="title"/>
          </p:nvPr>
        </p:nvSpPr>
        <p:spPr>
          <a:xfrm>
            <a:off x="838200" y="-80352"/>
            <a:ext cx="10515600" cy="1325563"/>
          </a:xfrm>
        </p:spPr>
        <p:txBody>
          <a:bodyPr/>
          <a:lstStyle/>
          <a:p>
            <a:r>
              <a:rPr lang="en-US" dirty="0"/>
              <a:t>Fast packet propagation in Glossy</a:t>
            </a:r>
          </a:p>
        </p:txBody>
      </p:sp>
      <p:sp>
        <p:nvSpPr>
          <p:cNvPr id="4" name="Slide Number Placeholder 3">
            <a:extLst>
              <a:ext uri="{FF2B5EF4-FFF2-40B4-BE49-F238E27FC236}">
                <a16:creationId xmlns:a16="http://schemas.microsoft.com/office/drawing/2014/main" id="{0D83BA2A-8F7A-4653-A0EE-0B5D0F35F215}"/>
              </a:ext>
            </a:extLst>
          </p:cNvPr>
          <p:cNvSpPr>
            <a:spLocks noGrp="1"/>
          </p:cNvSpPr>
          <p:nvPr>
            <p:ph type="sldNum" sz="quarter" idx="12"/>
          </p:nvPr>
        </p:nvSpPr>
        <p:spPr/>
        <p:txBody>
          <a:bodyPr/>
          <a:lstStyle/>
          <a:p>
            <a:fld id="{0778C724-3839-4D76-A707-B4C23905D055}" type="slidenum">
              <a:rPr lang="en-US" smtClean="0"/>
              <a:t>108</a:t>
            </a:fld>
            <a:endParaRPr lang="en-US"/>
          </a:p>
        </p:txBody>
      </p:sp>
    </p:spTree>
    <p:extLst>
      <p:ext uri="{BB962C8B-B14F-4D97-AF65-F5344CB8AC3E}">
        <p14:creationId xmlns:p14="http://schemas.microsoft.com/office/powerpoint/2010/main" val="3050424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Communication layers and need for medium access control</a:t>
            </a:r>
          </a:p>
          <a:p>
            <a:r>
              <a:rPr lang="en-US" dirty="0">
                <a:latin typeface="+mj-lt"/>
                <a:sym typeface="Wingdings" pitchFamily="2" charset="2"/>
              </a:rPr>
              <a:t>MAC: Channelization protocols</a:t>
            </a:r>
          </a:p>
          <a:p>
            <a:r>
              <a:rPr lang="en-US" dirty="0">
                <a:latin typeface="+mj-lt"/>
                <a:sym typeface="Wingdings" pitchFamily="2" charset="2"/>
              </a:rPr>
              <a:t>MAC: Random access protocols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109</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9696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11</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24088104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110</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Google Project Loon? Do you know?</a:t>
            </a:r>
          </a:p>
        </p:txBody>
      </p:sp>
      <p:sp>
        <p:nvSpPr>
          <p:cNvPr id="5" name="Slide Number Placeholder 4"/>
          <p:cNvSpPr>
            <a:spLocks noGrp="1"/>
          </p:cNvSpPr>
          <p:nvPr>
            <p:ph type="sldNum" sz="quarter" idx="12"/>
          </p:nvPr>
        </p:nvSpPr>
        <p:spPr/>
        <p:txBody>
          <a:bodyPr/>
          <a:lstStyle/>
          <a:p>
            <a:fld id="{69E57DC2-970A-4B3E-BB1C-7A09969E49DF}" type="slidenum">
              <a:rPr lang="en-US" smtClean="0"/>
              <a:t>111</a:t>
            </a:fld>
            <a:endParaRPr lang="en-US" dirty="0"/>
          </a:p>
        </p:txBody>
      </p:sp>
      <p:pic>
        <p:nvPicPr>
          <p:cNvPr id="8" name="Picture 7" descr="A balloon in the sky&#10;&#10;Description automatically generated">
            <a:extLst>
              <a:ext uri="{FF2B5EF4-FFF2-40B4-BE49-F238E27FC236}">
                <a16:creationId xmlns:a16="http://schemas.microsoft.com/office/drawing/2014/main" id="{E56C364B-34D2-AF7D-BFDD-F82DA2981FFF}"/>
              </a:ext>
            </a:extLst>
          </p:cNvPr>
          <p:cNvPicPr>
            <a:picLocks noChangeAspect="1"/>
          </p:cNvPicPr>
          <p:nvPr/>
        </p:nvPicPr>
        <p:blipFill>
          <a:blip r:embed="rId2"/>
          <a:stretch>
            <a:fillRect/>
          </a:stretch>
        </p:blipFill>
        <p:spPr>
          <a:xfrm>
            <a:off x="1263767" y="1691301"/>
            <a:ext cx="4459574" cy="4459574"/>
          </a:xfrm>
          <a:prstGeom prst="rect">
            <a:avLst/>
          </a:prstGeom>
        </p:spPr>
      </p:pic>
      <p:sp>
        <p:nvSpPr>
          <p:cNvPr id="9" name="TextBox 8">
            <a:extLst>
              <a:ext uri="{FF2B5EF4-FFF2-40B4-BE49-F238E27FC236}">
                <a16:creationId xmlns:a16="http://schemas.microsoft.com/office/drawing/2014/main" id="{CADBA5CD-E6C6-95BD-2B5B-3FEDDE4A1D13}"/>
              </a:ext>
            </a:extLst>
          </p:cNvPr>
          <p:cNvSpPr txBox="1"/>
          <p:nvPr/>
        </p:nvSpPr>
        <p:spPr>
          <a:xfrm>
            <a:off x="3398020" y="6356349"/>
            <a:ext cx="6553385" cy="369332"/>
          </a:xfrm>
          <a:prstGeom prst="rect">
            <a:avLst/>
          </a:prstGeom>
          <a:noFill/>
        </p:spPr>
        <p:txBody>
          <a:bodyPr wrap="square" rtlCol="0">
            <a:spAutoFit/>
          </a:bodyPr>
          <a:lstStyle/>
          <a:p>
            <a:pPr algn="ctr"/>
            <a:r>
              <a:rPr lang="en-US" dirty="0"/>
              <a:t>Google Project Loon: https://</a:t>
            </a:r>
            <a:r>
              <a:rPr lang="en-US" dirty="0" err="1"/>
              <a:t>x.company</a:t>
            </a:r>
            <a:r>
              <a:rPr lang="en-US" dirty="0"/>
              <a:t>/projects/loon/ </a:t>
            </a:r>
            <a:endParaRPr lang="en-SE" dirty="0"/>
          </a:p>
        </p:txBody>
      </p:sp>
      <p:pic>
        <p:nvPicPr>
          <p:cNvPr id="11" name="Picture 10" descr="A drawing of a city and buildings&#10;&#10;Description automatically generated">
            <a:extLst>
              <a:ext uri="{FF2B5EF4-FFF2-40B4-BE49-F238E27FC236}">
                <a16:creationId xmlns:a16="http://schemas.microsoft.com/office/drawing/2014/main" id="{8DAE2CF3-D681-615E-E94F-6D72E36BFD4C}"/>
              </a:ext>
            </a:extLst>
          </p:cNvPr>
          <p:cNvPicPr>
            <a:picLocks noChangeAspect="1"/>
          </p:cNvPicPr>
          <p:nvPr/>
        </p:nvPicPr>
        <p:blipFill>
          <a:blip r:embed="rId3"/>
          <a:stretch>
            <a:fillRect/>
          </a:stretch>
        </p:blipFill>
        <p:spPr>
          <a:xfrm>
            <a:off x="6096000" y="2457308"/>
            <a:ext cx="5310445" cy="2982700"/>
          </a:xfrm>
          <a:prstGeom prst="rect">
            <a:avLst/>
          </a:prstGeom>
        </p:spPr>
      </p:pic>
    </p:spTree>
    <p:extLst>
      <p:ext uri="{BB962C8B-B14F-4D97-AF65-F5344CB8AC3E}">
        <p14:creationId xmlns:p14="http://schemas.microsoft.com/office/powerpoint/2010/main" val="2722155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fontScale="85000" lnSpcReduction="20000"/>
          </a:bodyPr>
          <a:lstStyle/>
          <a:p>
            <a:pPr algn="just">
              <a:lnSpc>
                <a:spcPct val="115000"/>
              </a:lnSpc>
              <a:spcAft>
                <a:spcPts val="1000"/>
              </a:spcAft>
            </a:pPr>
            <a:r>
              <a:rPr lang="en-US" sz="3300" b="1" dirty="0">
                <a:effectLst/>
                <a:ea typeface="SimSun" panose="02010600030101010101" pitchFamily="2" charset="-122"/>
                <a:cs typeface="Times New Roman" panose="02020603050405020304" pitchFamily="18" charset="0"/>
              </a:rPr>
              <a:t>Question: </a:t>
            </a:r>
            <a:r>
              <a:rPr lang="en-US" sz="3300" dirty="0">
                <a:effectLst/>
                <a:ea typeface="SimSun" panose="02010600030101010101" pitchFamily="2" charset="-122"/>
                <a:cs typeface="Times New Roman" panose="02020603050405020304" pitchFamily="18" charset="0"/>
              </a:rPr>
              <a:t>Over the past several years, we have seen a growing interest in utilizing satellites to provide wireless connectivity to Internet of Things (IoT) devices. These satellites usually operate at altitudes of 400 to 500 kilometers from the Earth's surface. However, this deployment of satellites has led to concerns regarding orbital congestion and pollution. As an alternative, high-altitude balloons are being explored to provide network connectivity to Internet of things devices. These balloons fly at much lower altitudes of around 20 kilometers from earth’s surface and they offer a very cost-effective solution to satellite launches.</a:t>
            </a: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112</a:t>
            </a:fld>
            <a:endParaRPr lang="en-US" dirty="0"/>
          </a:p>
        </p:txBody>
      </p:sp>
    </p:spTree>
    <p:extLst>
      <p:ext uri="{BB962C8B-B14F-4D97-AF65-F5344CB8AC3E}">
        <p14:creationId xmlns:p14="http://schemas.microsoft.com/office/powerpoint/2010/main" val="15058521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719995" cy="4644162"/>
          </a:xfrm>
        </p:spPr>
        <p:txBody>
          <a:bodyPr>
            <a:normAutofit/>
          </a:bodyPr>
          <a:lstStyle/>
          <a:p>
            <a:pPr marL="0" indent="0" algn="just">
              <a:spcBef>
                <a:spcPts val="750"/>
              </a:spcBef>
              <a:buNone/>
            </a:pPr>
            <a:r>
              <a:rPr lang="en-US" sz="2400" dirty="0">
                <a:ea typeface="MS Mincho" panose="02020609040205080304" pitchFamily="49" charset="-128"/>
              </a:rPr>
              <a:t>I</a:t>
            </a:r>
            <a:r>
              <a:rPr lang="en-US" sz="2400" dirty="0">
                <a:effectLst/>
                <a:ea typeface="MS Mincho" panose="02020609040205080304" pitchFamily="49" charset="-128"/>
              </a:rPr>
              <a:t>f you are using low-altitude balloons to provide connectivity to ground based IoT devices. Please answer the following questions:</a:t>
            </a: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r>
              <a:rPr lang="en-US" sz="2400" dirty="0">
                <a:solidFill>
                  <a:srgbClr val="111111"/>
                </a:solidFill>
                <a:effectLst/>
                <a:ea typeface="MS Mincho" panose="02020609040205080304" pitchFamily="49" charset="-128"/>
              </a:rPr>
              <a:t>(a) What type of antennas are suitable for use on the high-altitude balloons and ground based IoT devices to ensure reliable communication? Provide appropriate rationale for your choice.  			  				    (</a:t>
            </a:r>
            <a:r>
              <a:rPr lang="en-US" sz="2400" b="1" dirty="0">
                <a:solidFill>
                  <a:srgbClr val="111111"/>
                </a:solidFill>
                <a:effectLst/>
                <a:ea typeface="MS Mincho" panose="02020609040205080304" pitchFamily="49" charset="-128"/>
              </a:rPr>
              <a:t>1 point)</a:t>
            </a: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endParaRPr lang="en-SG" sz="2400" dirty="0">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113</a:t>
            </a:fld>
            <a:endParaRPr lang="en-US" dirty="0"/>
          </a:p>
        </p:txBody>
      </p:sp>
    </p:spTree>
    <p:extLst>
      <p:ext uri="{BB962C8B-B14F-4D97-AF65-F5344CB8AC3E}">
        <p14:creationId xmlns:p14="http://schemas.microsoft.com/office/powerpoint/2010/main" val="2946225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534979"/>
          </a:xfrm>
        </p:spPr>
        <p:txBody>
          <a:bodyPr>
            <a:normAutofit lnSpcReduction="10000"/>
          </a:bodyPr>
          <a:lstStyle/>
          <a:p>
            <a:pPr marL="0" indent="0" algn="just">
              <a:spcBef>
                <a:spcPts val="750"/>
              </a:spcBef>
              <a:buNone/>
            </a:pPr>
            <a:r>
              <a:rPr lang="en-US" sz="2400" dirty="0">
                <a:ea typeface="MS Mincho" panose="02020609040205080304" pitchFamily="49" charset="-128"/>
              </a:rPr>
              <a:t>I</a:t>
            </a:r>
            <a:r>
              <a:rPr lang="en-US" sz="2400" dirty="0">
                <a:effectLst/>
                <a:ea typeface="MS Mincho" panose="02020609040205080304" pitchFamily="49" charset="-128"/>
              </a:rPr>
              <a:t>f you are using low-altitude balloons to provide connectivity to ground based IoT devices. Please answer the following questions:</a:t>
            </a:r>
            <a:endParaRPr lang="en-SG" sz="2400" dirty="0">
              <a:effectLst/>
              <a:ea typeface="MS Mincho" panose="02020609040205080304" pitchFamily="49" charset="-128"/>
            </a:endParaRPr>
          </a:p>
          <a:p>
            <a:pPr marL="0" indent="0">
              <a:spcBef>
                <a:spcPts val="750"/>
              </a:spcBef>
              <a:buNone/>
            </a:pPr>
            <a:r>
              <a:rPr lang="en-US" sz="2400" dirty="0">
                <a:solidFill>
                  <a:srgbClr val="111111"/>
                </a:solidFill>
                <a:effectLst/>
                <a:ea typeface="MS Mincho" panose="02020609040205080304" pitchFamily="49" charset="-128"/>
              </a:rPr>
              <a:t>(a) </a:t>
            </a:r>
            <a:r>
              <a:rPr lang="en-US" sz="2400" b="1" dirty="0">
                <a:solidFill>
                  <a:srgbClr val="111111"/>
                </a:solidFill>
                <a:effectLst/>
                <a:ea typeface="MS Mincho" panose="02020609040205080304" pitchFamily="49" charset="-128"/>
              </a:rPr>
              <a:t>Question: </a:t>
            </a:r>
            <a:r>
              <a:rPr lang="en-US" sz="2400" dirty="0">
                <a:solidFill>
                  <a:srgbClr val="111111"/>
                </a:solidFill>
                <a:effectLst/>
                <a:ea typeface="MS Mincho" panose="02020609040205080304" pitchFamily="49" charset="-128"/>
              </a:rPr>
              <a:t>What type of antennas are suitable for use on the high-altitude balloons and ground based IoT devices to ensure reliable communication? Provide appropriate rationale for your choice.  			  		 		     (</a:t>
            </a:r>
            <a:r>
              <a:rPr lang="en-US" sz="2400" b="1" dirty="0">
                <a:solidFill>
                  <a:srgbClr val="111111"/>
                </a:solidFill>
                <a:effectLst/>
                <a:ea typeface="MS Mincho" panose="02020609040205080304" pitchFamily="49" charset="-128"/>
              </a:rPr>
              <a:t>1 point)</a:t>
            </a:r>
          </a:p>
          <a:p>
            <a:pPr marL="0" indent="0">
              <a:spcBef>
                <a:spcPts val="750"/>
              </a:spcBef>
              <a:buNone/>
            </a:pPr>
            <a:endParaRPr lang="en-SG" sz="2400" dirty="0">
              <a:solidFill>
                <a:srgbClr val="111111"/>
              </a:solidFill>
              <a:effectLst/>
              <a:ea typeface="Times New Roman" panose="02020603050405020304" pitchFamily="18" charset="0"/>
            </a:endParaRPr>
          </a:p>
          <a:p>
            <a:pPr marL="0" indent="0">
              <a:spcBef>
                <a:spcPts val="750"/>
              </a:spcBef>
              <a:buNone/>
            </a:pPr>
            <a:r>
              <a:rPr lang="en-SG" sz="2400" dirty="0">
                <a:solidFill>
                  <a:srgbClr val="111111"/>
                </a:solidFill>
                <a:effectLst/>
                <a:ea typeface="Times New Roman" panose="02020603050405020304" pitchFamily="18" charset="0"/>
              </a:rPr>
              <a:t>Balloon: We can use directional antenna such as parabolic antenna to ensure the energy is directed towards the deployment of IoT device. </a:t>
            </a:r>
            <a:endParaRPr lang="en-SG" sz="2400" dirty="0">
              <a:ea typeface="Times New Roman" panose="02020603050405020304" pitchFamily="18" charset="0"/>
            </a:endParaRPr>
          </a:p>
          <a:p>
            <a:pPr marL="0" indent="0">
              <a:spcBef>
                <a:spcPts val="750"/>
              </a:spcBef>
              <a:buNone/>
            </a:pPr>
            <a:endParaRPr lang="en-SG" sz="2400" dirty="0">
              <a:solidFill>
                <a:srgbClr val="111111"/>
              </a:solidFill>
              <a:effectLst/>
              <a:ea typeface="Times New Roman" panose="02020603050405020304" pitchFamily="18" charset="0"/>
            </a:endParaRPr>
          </a:p>
          <a:p>
            <a:pPr marL="0" indent="0">
              <a:spcBef>
                <a:spcPts val="750"/>
              </a:spcBef>
              <a:buNone/>
            </a:pPr>
            <a:r>
              <a:rPr lang="en-SG" sz="2400" dirty="0">
                <a:solidFill>
                  <a:srgbClr val="111111"/>
                </a:solidFill>
                <a:effectLst/>
                <a:ea typeface="Times New Roman" panose="02020603050405020304" pitchFamily="18" charset="0"/>
              </a:rPr>
              <a:t>On IoT devices: Omnidirectional antennas, as it can allow them to receive energy from any direction even if these devices are mobile. It would allow us to avoid positioning the nodes with limited line-of-sight to the balloon.</a:t>
            </a:r>
            <a:endParaRPr lang="en-SG" sz="2400" dirty="0">
              <a:effectLst/>
              <a:ea typeface="Times New Roman" panose="02020603050405020304" pitchFamily="18" charset="0"/>
            </a:endParaRP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endParaRPr lang="en-SG" sz="2400" dirty="0">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114</a:t>
            </a:fld>
            <a:endParaRPr lang="en-US" dirty="0"/>
          </a:p>
        </p:txBody>
      </p:sp>
    </p:spTree>
    <p:extLst>
      <p:ext uri="{BB962C8B-B14F-4D97-AF65-F5344CB8AC3E}">
        <p14:creationId xmlns:p14="http://schemas.microsoft.com/office/powerpoint/2010/main" val="1547648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Are these the only correct answers?</a:t>
            </a:r>
          </a:p>
        </p:txBody>
      </p:sp>
      <p:sp>
        <p:nvSpPr>
          <p:cNvPr id="3" name="Content Placeholder 2"/>
          <p:cNvSpPr>
            <a:spLocks noGrp="1"/>
          </p:cNvSpPr>
          <p:nvPr>
            <p:ph idx="1"/>
          </p:nvPr>
        </p:nvSpPr>
        <p:spPr>
          <a:xfrm>
            <a:off x="989783" y="1579218"/>
            <a:ext cx="10952007" cy="4534979"/>
          </a:xfrm>
        </p:spPr>
        <p:txBody>
          <a:bodyPr>
            <a:normAutofit lnSpcReduction="10000"/>
          </a:bodyPr>
          <a:lstStyle/>
          <a:p>
            <a:pPr marL="0" indent="0" algn="just">
              <a:spcBef>
                <a:spcPts val="750"/>
              </a:spcBef>
              <a:buNone/>
            </a:pPr>
            <a:r>
              <a:rPr lang="en-US" sz="2400" dirty="0">
                <a:ea typeface="MS Mincho" panose="02020609040205080304" pitchFamily="49" charset="-128"/>
              </a:rPr>
              <a:t>I</a:t>
            </a:r>
            <a:r>
              <a:rPr lang="en-US" sz="2400" dirty="0">
                <a:effectLst/>
                <a:ea typeface="MS Mincho" panose="02020609040205080304" pitchFamily="49" charset="-128"/>
              </a:rPr>
              <a:t>f you are using low-altitude balloons to provide connectivity to ground based IoT devices. Please answer the following questions:</a:t>
            </a:r>
            <a:endParaRPr lang="en-SG" sz="2400" dirty="0">
              <a:effectLst/>
              <a:ea typeface="MS Mincho" panose="02020609040205080304" pitchFamily="49" charset="-128"/>
            </a:endParaRPr>
          </a:p>
          <a:p>
            <a:pPr marL="0" indent="0">
              <a:spcBef>
                <a:spcPts val="750"/>
              </a:spcBef>
              <a:buNone/>
            </a:pPr>
            <a:r>
              <a:rPr lang="en-US" sz="2400" dirty="0">
                <a:solidFill>
                  <a:srgbClr val="111111"/>
                </a:solidFill>
                <a:effectLst/>
                <a:ea typeface="MS Mincho" panose="02020609040205080304" pitchFamily="49" charset="-128"/>
              </a:rPr>
              <a:t>(a) </a:t>
            </a:r>
            <a:r>
              <a:rPr lang="en-US" sz="2400" b="1" dirty="0">
                <a:solidFill>
                  <a:srgbClr val="111111"/>
                </a:solidFill>
                <a:effectLst/>
                <a:ea typeface="MS Mincho" panose="02020609040205080304" pitchFamily="49" charset="-128"/>
              </a:rPr>
              <a:t>Question: </a:t>
            </a:r>
            <a:r>
              <a:rPr lang="en-US" sz="2400" dirty="0">
                <a:solidFill>
                  <a:srgbClr val="111111"/>
                </a:solidFill>
                <a:effectLst/>
                <a:ea typeface="MS Mincho" panose="02020609040205080304" pitchFamily="49" charset="-128"/>
              </a:rPr>
              <a:t>What type of antennas are suitable for use on the high-altitude balloons and ground based IoT devices to ensure reliable communication? Provide appropriate rationale for your choice.  			  		 		     (</a:t>
            </a:r>
            <a:r>
              <a:rPr lang="en-US" sz="2400" b="1" dirty="0">
                <a:solidFill>
                  <a:srgbClr val="111111"/>
                </a:solidFill>
                <a:effectLst/>
                <a:ea typeface="MS Mincho" panose="02020609040205080304" pitchFamily="49" charset="-128"/>
              </a:rPr>
              <a:t>1 point)</a:t>
            </a:r>
          </a:p>
          <a:p>
            <a:pPr marL="0" indent="0">
              <a:spcBef>
                <a:spcPts val="750"/>
              </a:spcBef>
              <a:buNone/>
            </a:pPr>
            <a:endParaRPr lang="en-SG" sz="2400" dirty="0">
              <a:solidFill>
                <a:srgbClr val="111111"/>
              </a:solidFill>
              <a:effectLst/>
              <a:ea typeface="Times New Roman" panose="02020603050405020304" pitchFamily="18" charset="0"/>
            </a:endParaRPr>
          </a:p>
          <a:p>
            <a:pPr marL="0" indent="0">
              <a:spcBef>
                <a:spcPts val="750"/>
              </a:spcBef>
              <a:buNone/>
            </a:pPr>
            <a:r>
              <a:rPr lang="en-SG" sz="2400" dirty="0">
                <a:solidFill>
                  <a:srgbClr val="111111"/>
                </a:solidFill>
                <a:effectLst/>
                <a:ea typeface="Times New Roman" panose="02020603050405020304" pitchFamily="18" charset="0"/>
              </a:rPr>
              <a:t>Balloon: We can use directional antenna such as parabolic antenna to ensure the energy is directed towards the deployment of IoT device. </a:t>
            </a:r>
            <a:endParaRPr lang="en-SG" sz="2400" dirty="0">
              <a:ea typeface="Times New Roman" panose="02020603050405020304" pitchFamily="18" charset="0"/>
            </a:endParaRPr>
          </a:p>
          <a:p>
            <a:pPr marL="0" indent="0">
              <a:spcBef>
                <a:spcPts val="750"/>
              </a:spcBef>
              <a:buNone/>
            </a:pPr>
            <a:endParaRPr lang="en-SG" sz="2400" dirty="0">
              <a:solidFill>
                <a:srgbClr val="111111"/>
              </a:solidFill>
              <a:effectLst/>
              <a:ea typeface="Times New Roman" panose="02020603050405020304" pitchFamily="18" charset="0"/>
            </a:endParaRPr>
          </a:p>
          <a:p>
            <a:pPr marL="0" indent="0">
              <a:spcBef>
                <a:spcPts val="750"/>
              </a:spcBef>
              <a:buNone/>
            </a:pPr>
            <a:r>
              <a:rPr lang="en-SG" sz="2400" dirty="0">
                <a:solidFill>
                  <a:srgbClr val="111111"/>
                </a:solidFill>
                <a:effectLst/>
                <a:ea typeface="Times New Roman" panose="02020603050405020304" pitchFamily="18" charset="0"/>
              </a:rPr>
              <a:t>On IoT devices: Omnidirectional antennas, as it can allow them to receive energy from any direction even if these devices are mobile. It would allow us to avoid positioning the nodes with limited line-of-sight to the balloon.</a:t>
            </a:r>
            <a:endParaRPr lang="en-SG" sz="2400" dirty="0">
              <a:effectLst/>
              <a:ea typeface="Times New Roman" panose="02020603050405020304" pitchFamily="18" charset="0"/>
            </a:endParaRPr>
          </a:p>
          <a:p>
            <a:pPr marL="0" indent="0" algn="just">
              <a:spcBef>
                <a:spcPts val="750"/>
              </a:spcBef>
              <a:buNone/>
            </a:pPr>
            <a:endParaRPr lang="en-SG" sz="2400" dirty="0">
              <a:effectLst/>
              <a:ea typeface="MS Mincho" panose="02020609040205080304" pitchFamily="49" charset="-128"/>
            </a:endParaRPr>
          </a:p>
          <a:p>
            <a:pPr marL="0" indent="0" algn="just">
              <a:spcBef>
                <a:spcPts val="750"/>
              </a:spcBef>
              <a:buNone/>
            </a:pPr>
            <a:endParaRPr lang="en-SG" sz="2400" dirty="0">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115</a:t>
            </a:fld>
            <a:endParaRPr lang="en-US" dirty="0"/>
          </a:p>
        </p:txBody>
      </p:sp>
    </p:spTree>
    <p:extLst>
      <p:ext uri="{BB962C8B-B14F-4D97-AF65-F5344CB8AC3E}">
        <p14:creationId xmlns:p14="http://schemas.microsoft.com/office/powerpoint/2010/main" val="8454722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4" y="1579218"/>
            <a:ext cx="10212432" cy="4644162"/>
          </a:xfrm>
        </p:spPr>
        <p:txBody>
          <a:bodyPr>
            <a:normAutofit/>
          </a:bodyPr>
          <a:lstStyle/>
          <a:p>
            <a:pPr marL="0" indent="0" algn="just">
              <a:spcBef>
                <a:spcPts val="750"/>
              </a:spcBef>
              <a:buNone/>
            </a:pPr>
            <a:r>
              <a:rPr lang="en-US" sz="2400" dirty="0">
                <a:ea typeface="MS Mincho" panose="02020609040205080304" pitchFamily="49" charset="-128"/>
              </a:rPr>
              <a:t>I</a:t>
            </a:r>
            <a:r>
              <a:rPr lang="en-US" sz="2400" dirty="0">
                <a:effectLst/>
                <a:ea typeface="MS Mincho" panose="02020609040205080304" pitchFamily="49" charset="-128"/>
              </a:rPr>
              <a:t>f you are using low-altitude balloons to provide connectivity to ground based IoT devices. Please answer the following questions:</a:t>
            </a:r>
            <a:endParaRPr lang="en-SG" sz="2400" dirty="0">
              <a:effectLst/>
              <a:ea typeface="MS Mincho" panose="02020609040205080304" pitchFamily="49" charset="-128"/>
            </a:endParaRPr>
          </a:p>
          <a:p>
            <a:pPr marL="0" indent="0" algn="just">
              <a:spcBef>
                <a:spcPts val="750"/>
              </a:spcBef>
              <a:buNone/>
            </a:pPr>
            <a:r>
              <a:rPr lang="en-US" sz="2400" dirty="0">
                <a:solidFill>
                  <a:srgbClr val="111111"/>
                </a:solidFill>
                <a:effectLst/>
                <a:ea typeface="MS Mincho" panose="02020609040205080304" pitchFamily="49" charset="-128"/>
              </a:rPr>
              <a:t>(b) Which frequency bands are suitable for communication between balloon and IoT device? Provide appropriate rationale for your choice.  	</a:t>
            </a:r>
            <a:r>
              <a:rPr lang="en-US" sz="2400" dirty="0">
                <a:solidFill>
                  <a:srgbClr val="111111"/>
                </a:solidFill>
                <a:ea typeface="MS Mincho" panose="02020609040205080304" pitchFamily="49" charset="-128"/>
              </a:rPr>
              <a:t>   </a:t>
            </a:r>
            <a:r>
              <a:rPr lang="en-US" sz="2400" b="1" dirty="0">
                <a:solidFill>
                  <a:srgbClr val="111111"/>
                </a:solidFill>
                <a:effectLst/>
                <a:ea typeface="MS Mincho" panose="02020609040205080304" pitchFamily="49" charset="-128"/>
              </a:rPr>
              <a:t>(1 point)</a:t>
            </a: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116</a:t>
            </a:fld>
            <a:endParaRPr lang="en-US" dirty="0"/>
          </a:p>
        </p:txBody>
      </p:sp>
    </p:spTree>
    <p:extLst>
      <p:ext uri="{BB962C8B-B14F-4D97-AF65-F5344CB8AC3E}">
        <p14:creationId xmlns:p14="http://schemas.microsoft.com/office/powerpoint/2010/main" val="32867008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644162"/>
          </a:xfrm>
        </p:spPr>
        <p:txBody>
          <a:bodyPr>
            <a:normAutofit/>
          </a:bodyPr>
          <a:lstStyle/>
          <a:p>
            <a:pPr marL="0" indent="0" algn="just">
              <a:spcBef>
                <a:spcPts val="750"/>
              </a:spcBef>
              <a:buNone/>
            </a:pPr>
            <a:r>
              <a:rPr lang="en-US" sz="2400" dirty="0">
                <a:ea typeface="MS Mincho" panose="02020609040205080304" pitchFamily="49" charset="-128"/>
              </a:rPr>
              <a:t>I</a:t>
            </a:r>
            <a:r>
              <a:rPr lang="en-US" sz="2400" dirty="0">
                <a:effectLst/>
                <a:ea typeface="MS Mincho" panose="02020609040205080304" pitchFamily="49" charset="-128"/>
              </a:rPr>
              <a:t>f you are using low-altitude balloons to provide connectivity to ground based IoT devices. Please answer the following questions:</a:t>
            </a:r>
            <a:endParaRPr lang="en-SG" sz="2400" dirty="0">
              <a:effectLst/>
              <a:ea typeface="MS Mincho" panose="02020609040205080304" pitchFamily="49" charset="-128"/>
            </a:endParaRPr>
          </a:p>
          <a:p>
            <a:pPr marL="0" indent="0" algn="just">
              <a:spcBef>
                <a:spcPts val="750"/>
              </a:spcBef>
              <a:buNone/>
            </a:pPr>
            <a:r>
              <a:rPr lang="en-US" sz="2400" dirty="0">
                <a:solidFill>
                  <a:srgbClr val="111111"/>
                </a:solidFill>
                <a:effectLst/>
                <a:ea typeface="MS Mincho" panose="02020609040205080304" pitchFamily="49" charset="-128"/>
              </a:rPr>
              <a:t>(b) Which frequency bands are suitable for communication between balloon and IoT device? Provide appropriate rationale for your choice.  	</a:t>
            </a:r>
            <a:r>
              <a:rPr lang="en-US" sz="2400" dirty="0">
                <a:solidFill>
                  <a:srgbClr val="111111"/>
                </a:solidFill>
                <a:ea typeface="MS Mincho" panose="02020609040205080304" pitchFamily="49" charset="-128"/>
              </a:rPr>
              <a:t>   		      </a:t>
            </a:r>
            <a:r>
              <a:rPr lang="en-US" sz="2400" b="1" dirty="0">
                <a:solidFill>
                  <a:srgbClr val="111111"/>
                </a:solidFill>
                <a:effectLst/>
                <a:ea typeface="MS Mincho" panose="02020609040205080304" pitchFamily="49" charset="-128"/>
              </a:rPr>
              <a:t>(1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Sub-GHz bands due to their superior propagation characteristics. Ideally, we should be looking at ISM frequency bands. For some application, perhaps, 2.4 GHz may also work. </a:t>
            </a:r>
            <a:endParaRPr lang="en-SG" sz="2400" dirty="0">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117</a:t>
            </a:fld>
            <a:endParaRPr lang="en-US" dirty="0"/>
          </a:p>
        </p:txBody>
      </p:sp>
    </p:spTree>
    <p:extLst>
      <p:ext uri="{BB962C8B-B14F-4D97-AF65-F5344CB8AC3E}">
        <p14:creationId xmlns:p14="http://schemas.microsoft.com/office/powerpoint/2010/main" val="1781849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64416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(b) Which frequency bands are suitable for communication between balloon and IoT device? Provide appropriate rationale for your choice.  	</a:t>
            </a:r>
            <a:r>
              <a:rPr lang="en-US" sz="2400" dirty="0">
                <a:solidFill>
                  <a:srgbClr val="111111"/>
                </a:solidFill>
                <a:ea typeface="MS Mincho" panose="02020609040205080304" pitchFamily="49" charset="-128"/>
              </a:rPr>
              <a:t>   		      </a:t>
            </a:r>
            <a:r>
              <a:rPr lang="en-US" sz="2400" b="1" dirty="0">
                <a:solidFill>
                  <a:srgbClr val="111111"/>
                </a:solidFill>
                <a:effectLst/>
                <a:ea typeface="MS Mincho" panose="02020609040205080304" pitchFamily="49" charset="-128"/>
              </a:rPr>
              <a:t>(1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Sub-GHz bands due to their superior propagation characteristics. Ideally, we should be looking at ISM frequency bands. For some application, perhaps, 2.4 GHz may also work. </a:t>
            </a:r>
            <a:endParaRPr lang="en-SG" sz="2400" dirty="0">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118</a:t>
            </a:fld>
            <a:endParaRPr lang="en-US" dirty="0"/>
          </a:p>
        </p:txBody>
      </p:sp>
    </p:spTree>
    <p:extLst>
      <p:ext uri="{BB962C8B-B14F-4D97-AF65-F5344CB8AC3E}">
        <p14:creationId xmlns:p14="http://schemas.microsoft.com/office/powerpoint/2010/main" val="1247733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952007" cy="4644162"/>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(c) From a wireless communication perspective, what are two advantages and disadvantages of using balloons for connectivity in IoT devices compared to satellite-based solutions?</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a:t>
            </a:r>
            <a:r>
              <a:rPr lang="en-US" sz="2400" b="1" dirty="0">
                <a:solidFill>
                  <a:srgbClr val="111111"/>
                </a:solidFill>
                <a:ea typeface="MS Mincho" panose="02020609040205080304" pitchFamily="49" charset="-128"/>
              </a:rPr>
              <a:t>2</a:t>
            </a:r>
            <a:r>
              <a:rPr lang="en-US" sz="2400" b="1" dirty="0">
                <a:solidFill>
                  <a:srgbClr val="111111"/>
                </a:solidFill>
                <a:effectLst/>
                <a:ea typeface="MS Mincho" panose="02020609040205080304" pitchFamily="49" charset="-128"/>
              </a:rPr>
              <a:t> point)</a:t>
            </a: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119</a:t>
            </a:fld>
            <a:endParaRPr lang="en-US" dirty="0"/>
          </a:p>
        </p:txBody>
      </p:sp>
    </p:spTree>
    <p:extLst>
      <p:ext uri="{BB962C8B-B14F-4D97-AF65-F5344CB8AC3E}">
        <p14:creationId xmlns:p14="http://schemas.microsoft.com/office/powerpoint/2010/main" val="135285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ts val="7200"/>
              </a:lnSpc>
              <a:defRPr sz="6000">
                <a:solidFill>
                  <a:srgbClr val="AB1837"/>
                </a:solidFill>
              </a:defRPr>
            </a:lvl1pPr>
          </a:lstStyle>
          <a:p>
            <a:r>
              <a:rPr sz="4219"/>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12</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sz="4000" dirty="0">
                <a:latin typeface="+mn-lt"/>
              </a:rPr>
              <a:t>What's next? Embedded systems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4" y="1398290"/>
            <a:ext cx="10952007" cy="4958060"/>
          </a:xfrm>
        </p:spPr>
        <p:txBody>
          <a:bodyPr>
            <a:normAutofit lnSpcReduction="10000"/>
          </a:bodyPr>
          <a:lstStyle/>
          <a:p>
            <a:pPr marL="0" indent="0" algn="just">
              <a:spcBef>
                <a:spcPts val="750"/>
              </a:spcBef>
              <a:buNone/>
            </a:pPr>
            <a:r>
              <a:rPr lang="en-US" sz="2400" dirty="0">
                <a:solidFill>
                  <a:srgbClr val="111111"/>
                </a:solidFill>
                <a:effectLst/>
                <a:ea typeface="MS Mincho" panose="02020609040205080304" pitchFamily="49" charset="-128"/>
              </a:rPr>
              <a:t>(c) From a wireless communication perspective, what are two advantages and disadvantages of using balloons for connectivity in IoT devices compared to satellite-based solutions?</a:t>
            </a:r>
            <a:r>
              <a:rPr lang="en-SG" sz="2400" dirty="0">
                <a:ea typeface="MS Mincho" panose="02020609040205080304" pitchFamily="49" charset="-128"/>
              </a:rPr>
              <a:t> 								       </a:t>
            </a:r>
            <a:r>
              <a:rPr lang="en-US" sz="2400" b="1" dirty="0">
                <a:solidFill>
                  <a:srgbClr val="111111"/>
                </a:solidFill>
                <a:effectLst/>
                <a:ea typeface="MS Mincho" panose="02020609040205080304" pitchFamily="49" charset="-128"/>
              </a:rPr>
              <a:t>(</a:t>
            </a:r>
            <a:r>
              <a:rPr lang="en-US" sz="2400" b="1" dirty="0">
                <a:solidFill>
                  <a:srgbClr val="111111"/>
                </a:solidFill>
                <a:ea typeface="MS Mincho" panose="02020609040205080304" pitchFamily="49" charset="-128"/>
              </a:rPr>
              <a:t>2</a:t>
            </a:r>
            <a:r>
              <a:rPr lang="en-US" sz="2400" b="1" dirty="0">
                <a:solidFill>
                  <a:srgbClr val="111111"/>
                </a:solidFill>
                <a:effectLst/>
                <a:ea typeface="MS Mincho" panose="02020609040205080304" pitchFamily="49" charset="-128"/>
              </a:rPr>
              <a:t> point)</a:t>
            </a:r>
            <a:endParaRPr lang="en-SG" sz="2400" dirty="0">
              <a:solidFill>
                <a:srgbClr val="111111"/>
              </a:solidFill>
              <a:effectLst/>
              <a:ea typeface="Times New Roman" panose="02020603050405020304" pitchFamily="18" charset="0"/>
            </a:endParaRP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There can be several advantages:</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1. Lower latency owing to lower altitude of the balloon</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2. We can use ISM frequency bands due to shorter distances for communication</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3. Better signal quality owing to stronger signals</a:t>
            </a:r>
            <a:endParaRPr lang="en-SG" sz="2400" dirty="0">
              <a:effectLst/>
              <a:ea typeface="Times New Roman" panose="02020603050405020304" pitchFamily="18" charset="0"/>
            </a:endParaRP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Cons:</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1. Limited coverage when compared to satellites, may require several balloons overhead</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2. Greater chance of interference with terrestrial and other such transmissions</a:t>
            </a:r>
            <a:endParaRPr lang="en-SG" sz="2400" dirty="0">
              <a:effectLst/>
              <a:ea typeface="Times New Roman" panose="02020603050405020304" pitchFamily="18" charset="0"/>
            </a:endParaRPr>
          </a:p>
          <a:p>
            <a:pPr marL="0" indent="0" algn="just">
              <a:spcBef>
                <a:spcPts val="750"/>
              </a:spcBef>
              <a:buNone/>
            </a:pPr>
            <a:r>
              <a:rPr lang="en-SG" sz="2400" dirty="0">
                <a:solidFill>
                  <a:srgbClr val="111111"/>
                </a:solidFill>
                <a:effectLst/>
                <a:ea typeface="Times New Roman" panose="02020603050405020304" pitchFamily="18" charset="0"/>
              </a:rPr>
              <a:t>3. Higher maintenance overhead to replace and maintain balloons</a:t>
            </a:r>
            <a:endParaRPr lang="en-SG" sz="2400" dirty="0">
              <a:effectLst/>
              <a:ea typeface="Times New Roman" panose="02020603050405020304" pitchFamily="18" charset="0"/>
            </a:endParaRPr>
          </a:p>
          <a:p>
            <a:pPr marL="0" indent="0" algn="just">
              <a:spcBef>
                <a:spcPts val="750"/>
              </a:spcBef>
              <a:buNone/>
            </a:pPr>
            <a:endParaRPr lang="en-SG" sz="2400" dirty="0">
              <a:solidFill>
                <a:srgbClr val="111111"/>
              </a:solidFill>
              <a:effectLst/>
              <a:ea typeface="Times New Roman" panose="02020603050405020304" pitchFamily="18" charset="0"/>
            </a:endParaRPr>
          </a:p>
          <a:p>
            <a:pPr marL="0" indent="0" algn="just">
              <a:spcBef>
                <a:spcPts val="750"/>
              </a:spcBef>
              <a:buNone/>
            </a:pPr>
            <a:endParaRPr lang="en-US" sz="2400" b="1" dirty="0">
              <a:solidFill>
                <a:srgbClr val="111111"/>
              </a:solidFill>
              <a:effectLst/>
              <a:ea typeface="MS Mincho" panose="02020609040205080304" pitchFamily="49" charset="-128"/>
            </a:endParaRPr>
          </a:p>
          <a:p>
            <a:pPr marL="0" indent="0" algn="just">
              <a:spcBef>
                <a:spcPts val="750"/>
              </a:spcBef>
              <a:buNone/>
            </a:pPr>
            <a:endParaRPr lang="en-US" sz="2400" b="1" dirty="0">
              <a:solidFill>
                <a:srgbClr val="111111"/>
              </a:solidFill>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120</a:t>
            </a:fld>
            <a:endParaRPr lang="en-US" dirty="0"/>
          </a:p>
        </p:txBody>
      </p:sp>
    </p:spTree>
    <p:extLst>
      <p:ext uri="{BB962C8B-B14F-4D97-AF65-F5344CB8AC3E}">
        <p14:creationId xmlns:p14="http://schemas.microsoft.com/office/powerpoint/2010/main" val="33779276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989783" y="1579218"/>
            <a:ext cx="10583517" cy="4616866"/>
          </a:xfrm>
        </p:spPr>
        <p:txBody>
          <a:bodyPr>
            <a:normAutofit/>
          </a:bodyPr>
          <a:lstStyle/>
          <a:p>
            <a:pPr algn="just">
              <a:spcBef>
                <a:spcPts val="750"/>
              </a:spcBef>
            </a:pPr>
            <a:r>
              <a:rPr lang="en-US" sz="2400" dirty="0">
                <a:solidFill>
                  <a:srgbClr val="111111"/>
                </a:solidFill>
                <a:effectLst/>
                <a:ea typeface="MS Mincho" panose="02020609040205080304" pitchFamily="49" charset="-128"/>
              </a:rPr>
              <a:t>(d) Given that the IoT device is equipped with a radio with a receive sensitivity of -100 dBm and an antenna gain of 2 </a:t>
            </a:r>
            <a:r>
              <a:rPr lang="en-US" sz="2400" dirty="0" err="1">
                <a:solidFill>
                  <a:srgbClr val="111111"/>
                </a:solidFill>
                <a:effectLst/>
                <a:ea typeface="MS Mincho" panose="02020609040205080304" pitchFamily="49" charset="-128"/>
              </a:rPr>
              <a:t>dB.</a:t>
            </a:r>
            <a:r>
              <a:rPr lang="en-US" sz="2400" dirty="0">
                <a:solidFill>
                  <a:srgbClr val="111111"/>
                </a:solidFill>
                <a:effectLst/>
                <a:ea typeface="MS Mincho" panose="02020609040205080304" pitchFamily="49" charset="-128"/>
              </a:rPr>
              <a:t> There is an estimated distance of 20 kilometers between the balloon and the IoT device, and the balloon is equipped with 8 dB antenna. Please calculate the transmit power required at the balloon to ensure successful packet reception at IoT device. Use the frequency selected in part (b) for your calculations. The path loss exponent is 2.			(</a:t>
            </a:r>
            <a:r>
              <a:rPr lang="en-US" sz="2400" b="1" dirty="0">
                <a:solidFill>
                  <a:srgbClr val="111111"/>
                </a:solidFill>
                <a:effectLst/>
                <a:ea typeface="MS Mincho" panose="02020609040205080304" pitchFamily="49" charset="-128"/>
              </a:rPr>
              <a:t>4 point)</a:t>
            </a:r>
          </a:p>
          <a:p>
            <a:pPr algn="just">
              <a:spcBef>
                <a:spcPts val="750"/>
              </a:spcBef>
            </a:pPr>
            <a:endParaRPr lang="en-SG" sz="2400" dirty="0">
              <a:effectLst/>
              <a:ea typeface="MS Mincho" panose="02020609040205080304" pitchFamily="49" charset="-128"/>
            </a:endParaRPr>
          </a:p>
          <a:p>
            <a:pPr>
              <a:lnSpc>
                <a:spcPct val="115000"/>
              </a:lnSpc>
              <a:spcAft>
                <a:spcPts val="1000"/>
              </a:spcAft>
            </a:pPr>
            <a:endParaRPr lang="en-SG"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121</a:t>
            </a:fld>
            <a:endParaRPr lang="en-US" dirty="0"/>
          </a:p>
        </p:txBody>
      </p:sp>
    </p:spTree>
    <p:extLst>
      <p:ext uri="{BB962C8B-B14F-4D97-AF65-F5344CB8AC3E}">
        <p14:creationId xmlns:p14="http://schemas.microsoft.com/office/powerpoint/2010/main" val="4100924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881739" y="1622425"/>
            <a:ext cx="11006599" cy="4302967"/>
          </a:xfrm>
        </p:spPr>
        <p:txBody>
          <a:bodyPr>
            <a:normAutofit/>
          </a:bodyPr>
          <a:lstStyle/>
          <a:p>
            <a:pPr algn="just">
              <a:spcBef>
                <a:spcPts val="750"/>
              </a:spcBef>
            </a:pPr>
            <a:r>
              <a:rPr lang="en-US" sz="2400" dirty="0">
                <a:solidFill>
                  <a:srgbClr val="111111"/>
                </a:solidFill>
                <a:effectLst/>
                <a:ea typeface="MS Mincho" panose="02020609040205080304" pitchFamily="49" charset="-128"/>
              </a:rPr>
              <a:t>(d) Given that the IoT device is equipped with a radio with a receive sensitivity of -100 dBm and an antenna gain of 2 </a:t>
            </a:r>
            <a:r>
              <a:rPr lang="en-US" sz="2400" dirty="0" err="1">
                <a:solidFill>
                  <a:srgbClr val="111111"/>
                </a:solidFill>
                <a:effectLst/>
                <a:ea typeface="MS Mincho" panose="02020609040205080304" pitchFamily="49" charset="-128"/>
              </a:rPr>
              <a:t>dB.</a:t>
            </a:r>
            <a:r>
              <a:rPr lang="en-US" sz="2400" dirty="0">
                <a:solidFill>
                  <a:srgbClr val="111111"/>
                </a:solidFill>
                <a:effectLst/>
                <a:ea typeface="MS Mincho" panose="02020609040205080304" pitchFamily="49" charset="-128"/>
              </a:rPr>
              <a:t> There is an estimated distance of 20 kilometers between the balloon and the IoT device, and the balloon is equipped with 8 dB antenna. Please calculate the transmit power required at the balloon to ensure successful packet reception at IoT device. Use the frequency selected in part (b) for your calculations. The path loss exponent is 2.			(</a:t>
            </a:r>
            <a:r>
              <a:rPr lang="en-US" sz="2400" b="1" dirty="0">
                <a:solidFill>
                  <a:srgbClr val="111111"/>
                </a:solidFill>
                <a:effectLst/>
                <a:ea typeface="MS Mincho" panose="02020609040205080304" pitchFamily="49" charset="-128"/>
              </a:rPr>
              <a:t>4 point)</a:t>
            </a:r>
          </a:p>
          <a:p>
            <a:pPr algn="just">
              <a:spcBef>
                <a:spcPts val="750"/>
              </a:spcBef>
            </a:pPr>
            <a:endParaRPr lang="en-SG" sz="2400" dirty="0">
              <a:effectLst/>
              <a:ea typeface="MS Mincho" panose="02020609040205080304" pitchFamily="49" charset="-128"/>
            </a:endParaRPr>
          </a:p>
          <a:p>
            <a:pPr>
              <a:lnSpc>
                <a:spcPct val="115000"/>
              </a:lnSpc>
              <a:spcAft>
                <a:spcPts val="1000"/>
              </a:spcAft>
            </a:pPr>
            <a:r>
              <a:rPr lang="en-SG" sz="2400" dirty="0">
                <a:effectLst/>
                <a:ea typeface="SimSun" panose="02010600030101010101" pitchFamily="2" charset="-122"/>
                <a:cs typeface="Times New Roman" panose="02020603050405020304" pitchFamily="18" charset="0"/>
              </a:rPr>
              <a:t>Homework (and tutorial question next week): </a:t>
            </a:r>
            <a:r>
              <a:rPr lang="en-SG" sz="2400" dirty="0">
                <a:solidFill>
                  <a:srgbClr val="111111"/>
                </a:solidFill>
                <a:effectLst/>
                <a:ea typeface="Calibri" panose="020F0502020204030204" pitchFamily="34" charset="0"/>
              </a:rPr>
              <a:t>We can use </a:t>
            </a:r>
            <a:r>
              <a:rPr lang="en-SG" sz="2400" dirty="0" err="1">
                <a:solidFill>
                  <a:srgbClr val="111111"/>
                </a:solidFill>
                <a:effectLst/>
                <a:ea typeface="Calibri" panose="020F0502020204030204" pitchFamily="34" charset="0"/>
              </a:rPr>
              <a:t>Friis</a:t>
            </a:r>
            <a:r>
              <a:rPr lang="en-SG" sz="2400" dirty="0">
                <a:solidFill>
                  <a:srgbClr val="111111"/>
                </a:solidFill>
                <a:effectLst/>
                <a:ea typeface="Calibri" panose="020F0502020204030204" pitchFamily="34" charset="0"/>
              </a:rPr>
              <a:t> propagation equation to estimate the answer.  For 900 MHz, around 7 dBm transmitter strength.</a:t>
            </a:r>
            <a:r>
              <a:rPr lang="en-SG" sz="2400" dirty="0">
                <a:effectLst/>
              </a:rPr>
              <a:t> </a:t>
            </a:r>
            <a:endParaRPr lang="en-SG" sz="24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122</a:t>
            </a:fld>
            <a:endParaRPr lang="en-US" dirty="0"/>
          </a:p>
        </p:txBody>
      </p:sp>
    </p:spTree>
    <p:extLst>
      <p:ext uri="{BB962C8B-B14F-4D97-AF65-F5344CB8AC3E}">
        <p14:creationId xmlns:p14="http://schemas.microsoft.com/office/powerpoint/2010/main" val="4751188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881739" y="1622425"/>
            <a:ext cx="11006599" cy="4302967"/>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(e) In a scenario where communication is limited to only transmission from the IoT device to the balloon, what kind of medium access control mechanism would be suitable for the IoT device? You can assume that IoT device is transmitting humidity and temperature readings. Provide appropriate rationale.</a:t>
            </a:r>
            <a:r>
              <a:rPr lang="en-US" sz="1800" dirty="0">
                <a:solidFill>
                  <a:srgbClr val="111111"/>
                </a:solidFill>
                <a:effectLst/>
                <a:latin typeface="Times New Roman" panose="02020603050405020304" pitchFamily="18" charset="0"/>
                <a:ea typeface="MS Mincho" panose="02020609040205080304" pitchFamily="49" charset="-128"/>
              </a:rPr>
              <a:t>		   						</a:t>
            </a:r>
            <a:endParaRPr lang="en-SG" sz="2400" dirty="0">
              <a:effectLst/>
              <a:ea typeface="MS Mincho" panose="02020609040205080304" pitchFamily="49" charset="-128"/>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123</a:t>
            </a:fld>
            <a:endParaRPr lang="en-US" dirty="0"/>
          </a:p>
        </p:txBody>
      </p:sp>
    </p:spTree>
    <p:extLst>
      <p:ext uri="{BB962C8B-B14F-4D97-AF65-F5344CB8AC3E}">
        <p14:creationId xmlns:p14="http://schemas.microsoft.com/office/powerpoint/2010/main" val="8172307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39" y="136525"/>
            <a:ext cx="10320477" cy="1485900"/>
          </a:xfrm>
        </p:spPr>
        <p:txBody>
          <a:bodyPr/>
          <a:lstStyle/>
          <a:p>
            <a:r>
              <a:rPr lang="en-US" dirty="0"/>
              <a:t>One of the last year’s question</a:t>
            </a:r>
          </a:p>
        </p:txBody>
      </p:sp>
      <p:sp>
        <p:nvSpPr>
          <p:cNvPr id="3" name="Content Placeholder 2"/>
          <p:cNvSpPr>
            <a:spLocks noGrp="1"/>
          </p:cNvSpPr>
          <p:nvPr>
            <p:ph idx="1"/>
          </p:nvPr>
        </p:nvSpPr>
        <p:spPr>
          <a:xfrm>
            <a:off x="881739" y="1622425"/>
            <a:ext cx="11006599" cy="4302967"/>
          </a:xfrm>
        </p:spPr>
        <p:txBody>
          <a:bodyPr>
            <a:normAutofit/>
          </a:bodyPr>
          <a:lstStyle/>
          <a:p>
            <a:pPr marL="0" indent="0" algn="just">
              <a:spcBef>
                <a:spcPts val="750"/>
              </a:spcBef>
              <a:buNone/>
            </a:pPr>
            <a:r>
              <a:rPr lang="en-US" sz="2400" dirty="0">
                <a:solidFill>
                  <a:srgbClr val="111111"/>
                </a:solidFill>
                <a:effectLst/>
                <a:ea typeface="MS Mincho" panose="02020609040205080304" pitchFamily="49" charset="-128"/>
              </a:rPr>
              <a:t>(e) In a scenario where communication is limited to only transmission from the IoT device to the balloon, what kind of medium access control mechanism would be suitable for the IoT device? You can assume that IoT device is transmitting humidity and temperature readings. Provide appropriate rationale.</a:t>
            </a:r>
            <a:r>
              <a:rPr lang="en-US" sz="1800" dirty="0">
                <a:solidFill>
                  <a:srgbClr val="111111"/>
                </a:solidFill>
                <a:effectLst/>
                <a:latin typeface="Times New Roman" panose="02020603050405020304" pitchFamily="18" charset="0"/>
                <a:ea typeface="MS Mincho" panose="02020609040205080304" pitchFamily="49" charset="-128"/>
              </a:rPr>
              <a:t>		   						</a:t>
            </a:r>
            <a:endParaRPr lang="en-SG" sz="2400" dirty="0">
              <a:effectLst/>
              <a:ea typeface="MS Mincho" panose="02020609040205080304" pitchFamily="49" charset="-128"/>
            </a:endParaRPr>
          </a:p>
          <a:p>
            <a:pPr algn="just">
              <a:spcBef>
                <a:spcPts val="750"/>
              </a:spcBef>
            </a:pPr>
            <a:r>
              <a:rPr lang="en-SG" sz="2400" dirty="0">
                <a:solidFill>
                  <a:srgbClr val="111111"/>
                </a:solidFill>
                <a:effectLst/>
                <a:ea typeface="Times New Roman" panose="02020603050405020304" pitchFamily="18" charset="0"/>
              </a:rPr>
              <a:t>Due to simplicity simple protocols like Aloha makes sense</a:t>
            </a:r>
            <a:endParaRPr lang="en-SG" sz="2400" dirty="0">
              <a:effectLst/>
              <a:ea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124</a:t>
            </a:fld>
            <a:endParaRPr lang="en-US" dirty="0"/>
          </a:p>
        </p:txBody>
      </p:sp>
    </p:spTree>
    <p:extLst>
      <p:ext uri="{BB962C8B-B14F-4D97-AF65-F5344CB8AC3E}">
        <p14:creationId xmlns:p14="http://schemas.microsoft.com/office/powerpoint/2010/main" val="10427414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125</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3661845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820"/>
            <a:ext cx="10515600" cy="850106"/>
          </a:xfrm>
        </p:spPr>
        <p:txBody>
          <a:bodyPr>
            <a:normAutofit/>
          </a:bodyPr>
          <a:lstStyle/>
          <a:p>
            <a:r>
              <a:rPr lang="en-US" sz="4000" dirty="0">
                <a:latin typeface="+mn-lt"/>
              </a:rPr>
              <a:t>Embedded systems on harvested energy</a:t>
            </a:r>
            <a:endParaRPr lang="en-SG" sz="4000" dirty="0">
              <a:latin typeface="+mn-lt"/>
            </a:endParaRPr>
          </a:p>
        </p:txBody>
      </p:sp>
      <p:sp>
        <p:nvSpPr>
          <p:cNvPr id="5" name="Content Placeholder 4"/>
          <p:cNvSpPr>
            <a:spLocks noGrp="1"/>
          </p:cNvSpPr>
          <p:nvPr>
            <p:ph sz="quarter" idx="1"/>
          </p:nvPr>
        </p:nvSpPr>
        <p:spPr>
          <a:xfrm>
            <a:off x="949037" y="1511131"/>
            <a:ext cx="10965873" cy="4845219"/>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13</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538843" y="133956"/>
            <a:ext cx="10515600" cy="1325563"/>
          </a:xfrm>
        </p:spPr>
        <p:txBody>
          <a:bodyPr/>
          <a:lstStyle/>
          <a:p>
            <a:r>
              <a:rPr lang="en-US" dirty="0">
                <a:latin typeface="+mn-lt"/>
              </a:rPr>
              <a:t>What communication modality do these use?</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10" name="Picture 9" descr="A close-up of a phone and credit cards&#10;&#10;Description automatically generated">
            <a:extLst>
              <a:ext uri="{FF2B5EF4-FFF2-40B4-BE49-F238E27FC236}">
                <a16:creationId xmlns:a16="http://schemas.microsoft.com/office/drawing/2014/main" id="{63E72FA1-BAD1-5009-5F34-518741DCAEAA}"/>
              </a:ext>
            </a:extLst>
          </p:cNvPr>
          <p:cNvPicPr>
            <a:picLocks noChangeAspect="1"/>
          </p:cNvPicPr>
          <p:nvPr/>
        </p:nvPicPr>
        <p:blipFill>
          <a:blip r:embed="rId2"/>
          <a:stretch>
            <a:fillRect/>
          </a:stretch>
        </p:blipFill>
        <p:spPr>
          <a:xfrm>
            <a:off x="7384864" y="2769430"/>
            <a:ext cx="4358679" cy="2833141"/>
          </a:xfrm>
          <a:prstGeom prst="rect">
            <a:avLst/>
          </a:prstGeom>
        </p:spPr>
      </p:pic>
      <p:pic>
        <p:nvPicPr>
          <p:cNvPr id="12" name="Picture 11" descr="A close-up of a device&#10;&#10;Description automatically generated">
            <a:extLst>
              <a:ext uri="{FF2B5EF4-FFF2-40B4-BE49-F238E27FC236}">
                <a16:creationId xmlns:a16="http://schemas.microsoft.com/office/drawing/2014/main" id="{C5D0F177-0DB2-5657-6CB4-760BEF45D997}"/>
              </a:ext>
            </a:extLst>
          </p:cNvPr>
          <p:cNvPicPr>
            <a:picLocks noChangeAspect="1"/>
          </p:cNvPicPr>
          <p:nvPr/>
        </p:nvPicPr>
        <p:blipFill>
          <a:blip r:embed="rId3"/>
          <a:stretch>
            <a:fillRect/>
          </a:stretch>
        </p:blipFill>
        <p:spPr>
          <a:xfrm>
            <a:off x="838201" y="3192903"/>
            <a:ext cx="1986197" cy="1986197"/>
          </a:xfrm>
          <a:prstGeom prst="rect">
            <a:avLst/>
          </a:prstGeom>
        </p:spPr>
      </p:pic>
      <p:pic>
        <p:nvPicPr>
          <p:cNvPr id="14" name="Picture 13" descr="X-ray of a dog&#10;&#10;Description automatically generated">
            <a:extLst>
              <a:ext uri="{FF2B5EF4-FFF2-40B4-BE49-F238E27FC236}">
                <a16:creationId xmlns:a16="http://schemas.microsoft.com/office/drawing/2014/main" id="{7AE9A003-7F5F-8D16-6763-58D1ACEA29C1}"/>
              </a:ext>
            </a:extLst>
          </p:cNvPr>
          <p:cNvPicPr>
            <a:picLocks noChangeAspect="1"/>
          </p:cNvPicPr>
          <p:nvPr/>
        </p:nvPicPr>
        <p:blipFill>
          <a:blip r:embed="rId4"/>
          <a:stretch>
            <a:fillRect/>
          </a:stretch>
        </p:blipFill>
        <p:spPr>
          <a:xfrm>
            <a:off x="3620065" y="3429000"/>
            <a:ext cx="2969131" cy="2035092"/>
          </a:xfrm>
          <a:prstGeom prst="rect">
            <a:avLst/>
          </a:prstGeom>
        </p:spPr>
      </p:pic>
    </p:spTree>
    <p:extLst>
      <p:ext uri="{BB962C8B-B14F-4D97-AF65-F5344CB8AC3E}">
        <p14:creationId xmlns:p14="http://schemas.microsoft.com/office/powerpoint/2010/main" val="207518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15</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3720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16</a:t>
            </a:fld>
            <a:endParaRPr lang="en-US"/>
          </a:p>
        </p:txBody>
      </p:sp>
    </p:spTree>
    <p:extLst>
      <p:ext uri="{BB962C8B-B14F-4D97-AF65-F5344CB8AC3E}">
        <p14:creationId xmlns:p14="http://schemas.microsoft.com/office/powerpoint/2010/main" val="1732676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rapezium 50">
            <a:extLst>
              <a:ext uri="{FF2B5EF4-FFF2-40B4-BE49-F238E27FC236}">
                <a16:creationId xmlns:a16="http://schemas.microsoft.com/office/drawing/2014/main" id="{C527B73B-0FE6-A2A2-440D-25240D7B6C1B}"/>
              </a:ext>
            </a:extLst>
          </p:cNvPr>
          <p:cNvSpPr/>
          <p:nvPr/>
        </p:nvSpPr>
        <p:spPr>
          <a:xfrm>
            <a:off x="5868487" y="2322713"/>
            <a:ext cx="1205803" cy="916657"/>
          </a:xfrm>
          <a:prstGeom prst="trapezoid">
            <a:avLst>
              <a:gd name="adj" fmla="val 43333"/>
            </a:avLst>
          </a:prstGeom>
          <a:gradFill flip="none" rotWithShape="1">
            <a:gsLst>
              <a:gs pos="0">
                <a:schemeClr val="accent4"/>
              </a:gs>
              <a:gs pos="33000">
                <a:schemeClr val="accent4">
                  <a:alpha val="50215"/>
                </a:schemeClr>
              </a:gs>
              <a:gs pos="8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1099489" cy="1325563"/>
          </a:xfrm>
        </p:spPr>
        <p:txBody>
          <a:bodyPr>
            <a:normAutofit/>
          </a:bodyPr>
          <a:lstStyle/>
          <a:p>
            <a:r>
              <a:rPr lang="en-US" sz="4000" dirty="0">
                <a:latin typeface="+mn-lt"/>
              </a:rPr>
              <a:t>Light Fidelity (</a:t>
            </a:r>
            <a:r>
              <a:rPr lang="en-US" sz="4000" dirty="0" err="1">
                <a:latin typeface="+mn-lt"/>
              </a:rPr>
              <a:t>LiFi</a:t>
            </a:r>
            <a:r>
              <a:rPr lang="en-US" sz="4000" dirty="0">
                <a:latin typeface="+mn-lt"/>
              </a:rPr>
              <a:t>) for Internet of Things</a:t>
            </a:r>
          </a:p>
        </p:txBody>
      </p:sp>
      <p:sp>
        <p:nvSpPr>
          <p:cNvPr id="3" name="Slide Number Placeholder 6">
            <a:extLst>
              <a:ext uri="{FF2B5EF4-FFF2-40B4-BE49-F238E27FC236}">
                <a16:creationId xmlns:a16="http://schemas.microsoft.com/office/drawing/2014/main" id="{62B53019-F5F3-E7C8-D39C-AC337D4B3703}"/>
              </a:ext>
            </a:extLst>
          </p:cNvPr>
          <p:cNvSpPr>
            <a:spLocks noGrp="1"/>
          </p:cNvSpPr>
          <p:nvPr>
            <p:ph type="sldNum" sz="quarter" idx="12"/>
          </p:nvPr>
        </p:nvSpPr>
        <p:spPr>
          <a:xfrm>
            <a:off x="8610600" y="6356350"/>
            <a:ext cx="2743200" cy="365125"/>
          </a:xfrm>
        </p:spPr>
        <p:txBody>
          <a:bodyPr/>
          <a:lstStyle/>
          <a:p>
            <a:fld id="{687B7451-1438-CB4A-8106-82A64F1C7D7B}" type="slidenum">
              <a:rPr lang="sv-SE" smtClean="0"/>
              <a:t>17</a:t>
            </a:fld>
            <a:endParaRPr lang="sv-SE" dirty="0"/>
          </a:p>
        </p:txBody>
      </p:sp>
      <p:pic>
        <p:nvPicPr>
          <p:cNvPr id="2054" name="Picture 6" descr="Li-fi connection. Future of wireless connection, light fidelity. Vector  icon.:: tasmeemME.com">
            <a:extLst>
              <a:ext uri="{FF2B5EF4-FFF2-40B4-BE49-F238E27FC236}">
                <a16:creationId xmlns:a16="http://schemas.microsoft.com/office/drawing/2014/main" id="{16A47569-36A6-527F-0FFB-F03543570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75" y="1602378"/>
            <a:ext cx="1780488" cy="17804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C007A992-547F-3158-4C6C-8468A87C8CA9}"/>
              </a:ext>
            </a:extLst>
          </p:cNvPr>
          <p:cNvGrpSpPr/>
          <p:nvPr/>
        </p:nvGrpSpPr>
        <p:grpSpPr>
          <a:xfrm>
            <a:off x="1025445" y="5375378"/>
            <a:ext cx="2440614" cy="523220"/>
            <a:chOff x="1025445" y="4751361"/>
            <a:chExt cx="2440614" cy="523220"/>
          </a:xfrm>
        </p:grpSpPr>
        <p:grpSp>
          <p:nvGrpSpPr>
            <p:cNvPr id="13" name="Group 12">
              <a:extLst>
                <a:ext uri="{FF2B5EF4-FFF2-40B4-BE49-F238E27FC236}">
                  <a16:creationId xmlns:a16="http://schemas.microsoft.com/office/drawing/2014/main" id="{D4892870-97A1-D50A-AD94-CCE1A6C47671}"/>
                </a:ext>
              </a:extLst>
            </p:cNvPr>
            <p:cNvGrpSpPr/>
            <p:nvPr/>
          </p:nvGrpSpPr>
          <p:grpSpPr>
            <a:xfrm>
              <a:off x="1025445" y="4843345"/>
              <a:ext cx="339200" cy="339271"/>
              <a:chOff x="3759928" y="3538805"/>
              <a:chExt cx="339200" cy="339271"/>
            </a:xfrm>
          </p:grpSpPr>
          <p:sp>
            <p:nvSpPr>
              <p:cNvPr id="5" name="Google Shape;6121;p89">
                <a:extLst>
                  <a:ext uri="{FF2B5EF4-FFF2-40B4-BE49-F238E27FC236}">
                    <a16:creationId xmlns:a16="http://schemas.microsoft.com/office/drawing/2014/main" id="{18625796-FB98-E16F-A678-9479A02058F5}"/>
                  </a:ext>
                </a:extLst>
              </p:cNvPr>
              <p:cNvSpPr/>
              <p:nvPr/>
            </p:nvSpPr>
            <p:spPr>
              <a:xfrm>
                <a:off x="3859945" y="3797228"/>
                <a:ext cx="139148" cy="80848"/>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122;p89">
                <a:extLst>
                  <a:ext uri="{FF2B5EF4-FFF2-40B4-BE49-F238E27FC236}">
                    <a16:creationId xmlns:a16="http://schemas.microsoft.com/office/drawing/2014/main" id="{3D775A3C-2C4C-DE36-BEE3-CC22F0026E7B}"/>
                  </a:ext>
                </a:extLst>
              </p:cNvPr>
              <p:cNvSpPr/>
              <p:nvPr/>
            </p:nvSpPr>
            <p:spPr>
              <a:xfrm>
                <a:off x="3804920" y="3538805"/>
                <a:ext cx="244534" cy="238567"/>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123;p89">
                <a:extLst>
                  <a:ext uri="{FF2B5EF4-FFF2-40B4-BE49-F238E27FC236}">
                    <a16:creationId xmlns:a16="http://schemas.microsoft.com/office/drawing/2014/main" id="{7EFE4398-38D1-7A94-F07C-5D363F08F37D}"/>
                  </a:ext>
                </a:extLst>
              </p:cNvPr>
              <p:cNvSpPr/>
              <p:nvPr/>
            </p:nvSpPr>
            <p:spPr>
              <a:xfrm>
                <a:off x="3759928" y="3658080"/>
                <a:ext cx="39711" cy="19908"/>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124;p89">
                <a:extLst>
                  <a:ext uri="{FF2B5EF4-FFF2-40B4-BE49-F238E27FC236}">
                    <a16:creationId xmlns:a16="http://schemas.microsoft.com/office/drawing/2014/main" id="{B2193495-C998-6669-DE6D-BF8B1429CB69}"/>
                  </a:ext>
                </a:extLst>
              </p:cNvPr>
              <p:cNvSpPr/>
              <p:nvPr/>
            </p:nvSpPr>
            <p:spPr>
              <a:xfrm>
                <a:off x="3761935" y="3591542"/>
                <a:ext cx="35803" cy="33850"/>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125;p89">
                <a:extLst>
                  <a:ext uri="{FF2B5EF4-FFF2-40B4-BE49-F238E27FC236}">
                    <a16:creationId xmlns:a16="http://schemas.microsoft.com/office/drawing/2014/main" id="{953E5F92-9DF7-DAB1-3D2D-3ED26A7E3F4C}"/>
                  </a:ext>
                </a:extLst>
              </p:cNvPr>
              <p:cNvSpPr/>
              <p:nvPr/>
            </p:nvSpPr>
            <p:spPr>
              <a:xfrm>
                <a:off x="3761935" y="3710799"/>
                <a:ext cx="35698" cy="33726"/>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126;p89">
                <a:extLst>
                  <a:ext uri="{FF2B5EF4-FFF2-40B4-BE49-F238E27FC236}">
                    <a16:creationId xmlns:a16="http://schemas.microsoft.com/office/drawing/2014/main" id="{7BC7164A-6B6D-D033-2F1C-5456EABCBACE}"/>
                  </a:ext>
                </a:extLst>
              </p:cNvPr>
              <p:cNvSpPr/>
              <p:nvPr/>
            </p:nvSpPr>
            <p:spPr>
              <a:xfrm>
                <a:off x="4059399" y="3658080"/>
                <a:ext cx="39729" cy="19908"/>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127;p89">
                <a:extLst>
                  <a:ext uri="{FF2B5EF4-FFF2-40B4-BE49-F238E27FC236}">
                    <a16:creationId xmlns:a16="http://schemas.microsoft.com/office/drawing/2014/main" id="{18B0B71A-5568-B937-1953-0068DB768460}"/>
                  </a:ext>
                </a:extLst>
              </p:cNvPr>
              <p:cNvSpPr/>
              <p:nvPr/>
            </p:nvSpPr>
            <p:spPr>
              <a:xfrm>
                <a:off x="4061423" y="3591542"/>
                <a:ext cx="35680" cy="33726"/>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128;p89">
                <a:extLst>
                  <a:ext uri="{FF2B5EF4-FFF2-40B4-BE49-F238E27FC236}">
                    <a16:creationId xmlns:a16="http://schemas.microsoft.com/office/drawing/2014/main" id="{7F14D7E1-4548-058A-FD2D-37878B0DC2C0}"/>
                  </a:ext>
                </a:extLst>
              </p:cNvPr>
              <p:cNvSpPr/>
              <p:nvPr/>
            </p:nvSpPr>
            <p:spPr>
              <a:xfrm>
                <a:off x="4061318" y="3710676"/>
                <a:ext cx="35786" cy="33850"/>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TextBox 30">
              <a:extLst>
                <a:ext uri="{FF2B5EF4-FFF2-40B4-BE49-F238E27FC236}">
                  <a16:creationId xmlns:a16="http://schemas.microsoft.com/office/drawing/2014/main" id="{DEEF57B9-00EC-D03A-4629-06B92F716B69}"/>
                </a:ext>
              </a:extLst>
            </p:cNvPr>
            <p:cNvSpPr txBox="1"/>
            <p:nvPr/>
          </p:nvSpPr>
          <p:spPr>
            <a:xfrm>
              <a:off x="1414158" y="4751361"/>
              <a:ext cx="2051901" cy="523220"/>
            </a:xfrm>
            <a:prstGeom prst="rect">
              <a:avLst/>
            </a:prstGeom>
            <a:noFill/>
          </p:spPr>
          <p:txBody>
            <a:bodyPr wrap="square" rtlCol="0">
              <a:spAutoFit/>
            </a:bodyPr>
            <a:lstStyle/>
            <a:p>
              <a:r>
                <a:rPr lang="en-SE" sz="2800" dirty="0"/>
                <a:t>Illumination</a:t>
              </a:r>
            </a:p>
          </p:txBody>
        </p:sp>
      </p:grpSp>
      <p:grpSp>
        <p:nvGrpSpPr>
          <p:cNvPr id="35" name="Group 34">
            <a:extLst>
              <a:ext uri="{FF2B5EF4-FFF2-40B4-BE49-F238E27FC236}">
                <a16:creationId xmlns:a16="http://schemas.microsoft.com/office/drawing/2014/main" id="{4B67DD6F-D9B4-814E-760B-9B40E51D6FD1}"/>
              </a:ext>
            </a:extLst>
          </p:cNvPr>
          <p:cNvGrpSpPr/>
          <p:nvPr/>
        </p:nvGrpSpPr>
        <p:grpSpPr>
          <a:xfrm>
            <a:off x="4555865" y="5375378"/>
            <a:ext cx="2443426" cy="523220"/>
            <a:chOff x="4678524" y="4751361"/>
            <a:chExt cx="2443426" cy="523220"/>
          </a:xfrm>
        </p:grpSpPr>
        <p:pic>
          <p:nvPicPr>
            <p:cNvPr id="30" name="Picture 29">
              <a:extLst>
                <a:ext uri="{FF2B5EF4-FFF2-40B4-BE49-F238E27FC236}">
                  <a16:creationId xmlns:a16="http://schemas.microsoft.com/office/drawing/2014/main" id="{79DDD637-C121-4EB1-0B5A-D4ADAE11B696}"/>
                </a:ext>
              </a:extLst>
            </p:cNvPr>
            <p:cNvPicPr>
              <a:picLocks noChangeAspect="1"/>
            </p:cNvPicPr>
            <p:nvPr/>
          </p:nvPicPr>
          <p:blipFill>
            <a:blip r:embed="rId4"/>
            <a:stretch>
              <a:fillRect/>
            </a:stretch>
          </p:blipFill>
          <p:spPr>
            <a:xfrm>
              <a:off x="4678524" y="4845589"/>
              <a:ext cx="339253" cy="339253"/>
            </a:xfrm>
            <a:prstGeom prst="rect">
              <a:avLst/>
            </a:prstGeom>
          </p:spPr>
        </p:pic>
        <p:sp>
          <p:nvSpPr>
            <p:cNvPr id="32" name="TextBox 31">
              <a:extLst>
                <a:ext uri="{FF2B5EF4-FFF2-40B4-BE49-F238E27FC236}">
                  <a16:creationId xmlns:a16="http://schemas.microsoft.com/office/drawing/2014/main" id="{8C3CA42C-4B05-C384-641D-C296F6B99812}"/>
                </a:ext>
              </a:extLst>
            </p:cNvPr>
            <p:cNvSpPr txBox="1"/>
            <p:nvPr/>
          </p:nvSpPr>
          <p:spPr>
            <a:xfrm>
              <a:off x="5070049" y="4751361"/>
              <a:ext cx="2051901" cy="523220"/>
            </a:xfrm>
            <a:prstGeom prst="rect">
              <a:avLst/>
            </a:prstGeom>
            <a:noFill/>
          </p:spPr>
          <p:txBody>
            <a:bodyPr wrap="square" rtlCol="0">
              <a:spAutoFit/>
            </a:bodyPr>
            <a:lstStyle/>
            <a:p>
              <a:r>
                <a:rPr lang="en-SE" sz="2800" dirty="0"/>
                <a:t>Energy</a:t>
              </a:r>
            </a:p>
          </p:txBody>
        </p:sp>
      </p:grpSp>
      <p:grpSp>
        <p:nvGrpSpPr>
          <p:cNvPr id="34" name="Group 33">
            <a:extLst>
              <a:ext uri="{FF2B5EF4-FFF2-40B4-BE49-F238E27FC236}">
                <a16:creationId xmlns:a16="http://schemas.microsoft.com/office/drawing/2014/main" id="{D45B1ACC-2C3D-B3CB-6BF7-DCCB48DE43E8}"/>
              </a:ext>
            </a:extLst>
          </p:cNvPr>
          <p:cNvGrpSpPr/>
          <p:nvPr/>
        </p:nvGrpSpPr>
        <p:grpSpPr>
          <a:xfrm>
            <a:off x="8089097" y="5394548"/>
            <a:ext cx="3181654" cy="954107"/>
            <a:chOff x="8089097" y="4770531"/>
            <a:chExt cx="2472851" cy="954107"/>
          </a:xfrm>
        </p:grpSpPr>
        <p:grpSp>
          <p:nvGrpSpPr>
            <p:cNvPr id="18" name="Group 17">
              <a:extLst>
                <a:ext uri="{FF2B5EF4-FFF2-40B4-BE49-F238E27FC236}">
                  <a16:creationId xmlns:a16="http://schemas.microsoft.com/office/drawing/2014/main" id="{B03051D1-DB3D-71CE-3771-F5208B62F960}"/>
                </a:ext>
              </a:extLst>
            </p:cNvPr>
            <p:cNvGrpSpPr/>
            <p:nvPr/>
          </p:nvGrpSpPr>
          <p:grpSpPr>
            <a:xfrm>
              <a:off x="8089097" y="4843345"/>
              <a:ext cx="339253" cy="339253"/>
              <a:chOff x="4628816" y="3951792"/>
              <a:chExt cx="339253" cy="339253"/>
            </a:xfrm>
          </p:grpSpPr>
          <p:sp>
            <p:nvSpPr>
              <p:cNvPr id="15" name="Google Shape;6340;p89">
                <a:extLst>
                  <a:ext uri="{FF2B5EF4-FFF2-40B4-BE49-F238E27FC236}">
                    <a16:creationId xmlns:a16="http://schemas.microsoft.com/office/drawing/2014/main" id="{F3D1294B-7796-0531-09DB-FEECDE1BF017}"/>
                  </a:ext>
                </a:extLst>
              </p:cNvPr>
              <p:cNvSpPr/>
              <p:nvPr/>
            </p:nvSpPr>
            <p:spPr>
              <a:xfrm>
                <a:off x="4788471" y="4031989"/>
                <a:ext cx="19891" cy="19891"/>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341;p89">
                <a:extLst>
                  <a:ext uri="{FF2B5EF4-FFF2-40B4-BE49-F238E27FC236}">
                    <a16:creationId xmlns:a16="http://schemas.microsoft.com/office/drawing/2014/main" id="{C7C7F279-D7CC-2427-9C5F-CDD60560CA97}"/>
                  </a:ext>
                </a:extLst>
              </p:cNvPr>
              <p:cNvSpPr/>
              <p:nvPr/>
            </p:nvSpPr>
            <p:spPr>
              <a:xfrm>
                <a:off x="4788471" y="4111499"/>
                <a:ext cx="19891" cy="99401"/>
              </a:xfrm>
              <a:custGeom>
                <a:avLst/>
                <a:gdLst/>
                <a:ahLst/>
                <a:cxnLst/>
                <a:rect l="l" t="t" r="r" b="b"/>
                <a:pathLst>
                  <a:path w="1130" h="5647" extrusionOk="0">
                    <a:moveTo>
                      <a:pt x="0" y="0"/>
                    </a:moveTo>
                    <a:lnTo>
                      <a:pt x="0" y="5647"/>
                    </a:lnTo>
                    <a:lnTo>
                      <a:pt x="1130" y="5647"/>
                    </a:lnTo>
                    <a:lnTo>
                      <a:pt x="113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342;p89">
                <a:extLst>
                  <a:ext uri="{FF2B5EF4-FFF2-40B4-BE49-F238E27FC236}">
                    <a16:creationId xmlns:a16="http://schemas.microsoft.com/office/drawing/2014/main" id="{CD702453-7DDB-867D-0E79-26130972FCF5}"/>
                  </a:ext>
                </a:extLst>
              </p:cNvPr>
              <p:cNvSpPr/>
              <p:nvPr/>
            </p:nvSpPr>
            <p:spPr>
              <a:xfrm>
                <a:off x="4628816" y="3951792"/>
                <a:ext cx="339253" cy="339253"/>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TextBox 32">
              <a:extLst>
                <a:ext uri="{FF2B5EF4-FFF2-40B4-BE49-F238E27FC236}">
                  <a16:creationId xmlns:a16="http://schemas.microsoft.com/office/drawing/2014/main" id="{CF344633-EFD3-0956-B179-C63774C8A2F8}"/>
                </a:ext>
              </a:extLst>
            </p:cNvPr>
            <p:cNvSpPr txBox="1"/>
            <p:nvPr/>
          </p:nvSpPr>
          <p:spPr>
            <a:xfrm>
              <a:off x="8510047" y="4770531"/>
              <a:ext cx="2051901" cy="954107"/>
            </a:xfrm>
            <a:prstGeom prst="rect">
              <a:avLst/>
            </a:prstGeom>
            <a:noFill/>
          </p:spPr>
          <p:txBody>
            <a:bodyPr wrap="square" rtlCol="0">
              <a:spAutoFit/>
            </a:bodyPr>
            <a:lstStyle/>
            <a:p>
              <a:r>
                <a:rPr lang="en-US" sz="2800" dirty="0"/>
                <a:t>Communication</a:t>
              </a:r>
              <a:endParaRPr lang="en-SE" sz="2800" dirty="0"/>
            </a:p>
          </p:txBody>
        </p:sp>
      </p:grpSp>
      <p:grpSp>
        <p:nvGrpSpPr>
          <p:cNvPr id="48" name="Group 47">
            <a:extLst>
              <a:ext uri="{FF2B5EF4-FFF2-40B4-BE49-F238E27FC236}">
                <a16:creationId xmlns:a16="http://schemas.microsoft.com/office/drawing/2014/main" id="{9E4D8BC7-8CE0-7ACC-98D5-C7D2ACFEA76E}"/>
              </a:ext>
            </a:extLst>
          </p:cNvPr>
          <p:cNvGrpSpPr/>
          <p:nvPr/>
        </p:nvGrpSpPr>
        <p:grpSpPr>
          <a:xfrm>
            <a:off x="6221408" y="1852403"/>
            <a:ext cx="516899" cy="705427"/>
            <a:chOff x="3161756" y="2305699"/>
            <a:chExt cx="171591" cy="282543"/>
          </a:xfrm>
        </p:grpSpPr>
        <p:sp>
          <p:nvSpPr>
            <p:cNvPr id="38" name="Google Shape;8010;p93">
              <a:extLst>
                <a:ext uri="{FF2B5EF4-FFF2-40B4-BE49-F238E27FC236}">
                  <a16:creationId xmlns:a16="http://schemas.microsoft.com/office/drawing/2014/main" id="{A2BCDFC5-ED84-6224-F425-55878AC7FD0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11;p93">
              <a:extLst>
                <a:ext uri="{FF2B5EF4-FFF2-40B4-BE49-F238E27FC236}">
                  <a16:creationId xmlns:a16="http://schemas.microsoft.com/office/drawing/2014/main" id="{6F37D784-FD06-CCF1-6181-445B9B9A4760}"/>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15;p93">
              <a:extLst>
                <a:ext uri="{FF2B5EF4-FFF2-40B4-BE49-F238E27FC236}">
                  <a16:creationId xmlns:a16="http://schemas.microsoft.com/office/drawing/2014/main" id="{27945C80-D135-C247-96D0-FCAC386DC40A}"/>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16;p93">
              <a:extLst>
                <a:ext uri="{FF2B5EF4-FFF2-40B4-BE49-F238E27FC236}">
                  <a16:creationId xmlns:a16="http://schemas.microsoft.com/office/drawing/2014/main" id="{8613BFDD-AAFA-C120-E7D7-5044F27AB37E}"/>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17;p93">
              <a:extLst>
                <a:ext uri="{FF2B5EF4-FFF2-40B4-BE49-F238E27FC236}">
                  <a16:creationId xmlns:a16="http://schemas.microsoft.com/office/drawing/2014/main" id="{FC732C7C-1CF5-1B41-DCC4-CEA44B21B849}"/>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3DADED85-408D-0C77-981D-8C9C8CF13EC1}"/>
              </a:ext>
            </a:extLst>
          </p:cNvPr>
          <p:cNvSpPr txBox="1"/>
          <p:nvPr/>
        </p:nvSpPr>
        <p:spPr>
          <a:xfrm>
            <a:off x="6738307" y="1646674"/>
            <a:ext cx="919424" cy="307777"/>
          </a:xfrm>
          <a:prstGeom prst="rect">
            <a:avLst/>
          </a:prstGeom>
          <a:noFill/>
        </p:spPr>
        <p:txBody>
          <a:bodyPr wrap="square" rtlCol="0">
            <a:spAutoFit/>
          </a:bodyPr>
          <a:lstStyle/>
          <a:p>
            <a:r>
              <a:rPr lang="en-US" altLang="zh-CN" sz="1400" dirty="0"/>
              <a:t>00100111</a:t>
            </a:r>
            <a:endParaRPr lang="en-SE" sz="1400" dirty="0"/>
          </a:p>
        </p:txBody>
      </p:sp>
      <p:cxnSp>
        <p:nvCxnSpPr>
          <p:cNvPr id="60" name="Elbow Connector 59">
            <a:extLst>
              <a:ext uri="{FF2B5EF4-FFF2-40B4-BE49-F238E27FC236}">
                <a16:creationId xmlns:a16="http://schemas.microsoft.com/office/drawing/2014/main" id="{BEA623A4-1493-957A-1D50-9591EC76C108}"/>
              </a:ext>
            </a:extLst>
          </p:cNvPr>
          <p:cNvCxnSpPr>
            <a:cxnSpLocks/>
          </p:cNvCxnSpPr>
          <p:nvPr/>
        </p:nvCxnSpPr>
        <p:spPr>
          <a:xfrm flipV="1">
            <a:off x="6468978" y="1647745"/>
            <a:ext cx="1394596" cy="246221"/>
          </a:xfrm>
          <a:prstGeom prst="bentConnector3">
            <a:avLst>
              <a:gd name="adj1" fmla="val -76"/>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DCA647-B210-7231-D996-5FD4FDB9277B}"/>
              </a:ext>
            </a:extLst>
          </p:cNvPr>
          <p:cNvSpPr txBox="1"/>
          <p:nvPr/>
        </p:nvSpPr>
        <p:spPr>
          <a:xfrm>
            <a:off x="6151761" y="2511566"/>
            <a:ext cx="248040" cy="246221"/>
          </a:xfrm>
          <a:prstGeom prst="rect">
            <a:avLst/>
          </a:prstGeom>
          <a:noFill/>
        </p:spPr>
        <p:txBody>
          <a:bodyPr wrap="square" rtlCol="0">
            <a:spAutoFit/>
          </a:bodyPr>
          <a:lstStyle/>
          <a:p>
            <a:r>
              <a:rPr lang="en-US" altLang="zh-CN" sz="1000" dirty="0"/>
              <a:t>0</a:t>
            </a:r>
            <a:endParaRPr lang="en-SE" sz="1000" dirty="0"/>
          </a:p>
        </p:txBody>
      </p:sp>
      <p:sp>
        <p:nvSpPr>
          <p:cNvPr id="14" name="TextBox 13">
            <a:extLst>
              <a:ext uri="{FF2B5EF4-FFF2-40B4-BE49-F238E27FC236}">
                <a16:creationId xmlns:a16="http://schemas.microsoft.com/office/drawing/2014/main" id="{1997F278-484D-A6D5-7165-0FD6DBC1C4E5}"/>
              </a:ext>
            </a:extLst>
          </p:cNvPr>
          <p:cNvSpPr txBox="1"/>
          <p:nvPr/>
        </p:nvSpPr>
        <p:spPr>
          <a:xfrm>
            <a:off x="6151761" y="2673881"/>
            <a:ext cx="248040" cy="246221"/>
          </a:xfrm>
          <a:prstGeom prst="rect">
            <a:avLst/>
          </a:prstGeom>
          <a:noFill/>
        </p:spPr>
        <p:txBody>
          <a:bodyPr wrap="square" rtlCol="0">
            <a:spAutoFit/>
          </a:bodyPr>
          <a:lstStyle/>
          <a:p>
            <a:r>
              <a:rPr lang="en-US" altLang="zh-CN" sz="1000" dirty="0"/>
              <a:t>1</a:t>
            </a:r>
            <a:endParaRPr lang="en-SE" sz="1000" dirty="0"/>
          </a:p>
        </p:txBody>
      </p:sp>
      <p:sp>
        <p:nvSpPr>
          <p:cNvPr id="19" name="TextBox 18">
            <a:extLst>
              <a:ext uri="{FF2B5EF4-FFF2-40B4-BE49-F238E27FC236}">
                <a16:creationId xmlns:a16="http://schemas.microsoft.com/office/drawing/2014/main" id="{42E18B8C-87AA-9657-E7CB-A41D9D2C5B2F}"/>
              </a:ext>
            </a:extLst>
          </p:cNvPr>
          <p:cNvSpPr txBox="1"/>
          <p:nvPr/>
        </p:nvSpPr>
        <p:spPr>
          <a:xfrm>
            <a:off x="6359713" y="2776542"/>
            <a:ext cx="248040" cy="246221"/>
          </a:xfrm>
          <a:prstGeom prst="rect">
            <a:avLst/>
          </a:prstGeom>
          <a:noFill/>
        </p:spPr>
        <p:txBody>
          <a:bodyPr wrap="square" rtlCol="0">
            <a:spAutoFit/>
          </a:bodyPr>
          <a:lstStyle/>
          <a:p>
            <a:r>
              <a:rPr lang="en-US" altLang="zh-CN" sz="1000" dirty="0"/>
              <a:t>0</a:t>
            </a:r>
            <a:endParaRPr lang="en-SE" sz="1000" dirty="0"/>
          </a:p>
        </p:txBody>
      </p:sp>
      <p:sp>
        <p:nvSpPr>
          <p:cNvPr id="20" name="TextBox 19">
            <a:extLst>
              <a:ext uri="{FF2B5EF4-FFF2-40B4-BE49-F238E27FC236}">
                <a16:creationId xmlns:a16="http://schemas.microsoft.com/office/drawing/2014/main" id="{26DB76D3-93EB-3D42-A7EF-C881B07FD396}"/>
              </a:ext>
            </a:extLst>
          </p:cNvPr>
          <p:cNvSpPr txBox="1"/>
          <p:nvPr/>
        </p:nvSpPr>
        <p:spPr>
          <a:xfrm>
            <a:off x="6552549" y="2675895"/>
            <a:ext cx="248040" cy="246221"/>
          </a:xfrm>
          <a:prstGeom prst="rect">
            <a:avLst/>
          </a:prstGeom>
          <a:noFill/>
        </p:spPr>
        <p:txBody>
          <a:bodyPr wrap="square" rtlCol="0">
            <a:spAutoFit/>
          </a:bodyPr>
          <a:lstStyle/>
          <a:p>
            <a:r>
              <a:rPr lang="en-US" altLang="zh-CN" sz="1000" dirty="0"/>
              <a:t>0</a:t>
            </a:r>
            <a:endParaRPr lang="en-SE" sz="1000" dirty="0"/>
          </a:p>
        </p:txBody>
      </p:sp>
      <p:sp>
        <p:nvSpPr>
          <p:cNvPr id="21" name="TextBox 20">
            <a:extLst>
              <a:ext uri="{FF2B5EF4-FFF2-40B4-BE49-F238E27FC236}">
                <a16:creationId xmlns:a16="http://schemas.microsoft.com/office/drawing/2014/main" id="{7698CF3E-4808-C19E-84EE-B1077813315E}"/>
              </a:ext>
            </a:extLst>
          </p:cNvPr>
          <p:cNvSpPr txBox="1"/>
          <p:nvPr/>
        </p:nvSpPr>
        <p:spPr>
          <a:xfrm>
            <a:off x="6359069" y="2614227"/>
            <a:ext cx="248040" cy="246221"/>
          </a:xfrm>
          <a:prstGeom prst="rect">
            <a:avLst/>
          </a:prstGeom>
          <a:noFill/>
        </p:spPr>
        <p:txBody>
          <a:bodyPr wrap="square" rtlCol="0">
            <a:spAutoFit/>
          </a:bodyPr>
          <a:lstStyle/>
          <a:p>
            <a:r>
              <a:rPr lang="en-US" altLang="zh-CN" sz="1000" dirty="0"/>
              <a:t>0</a:t>
            </a:r>
            <a:endParaRPr lang="en-SE" sz="1000" dirty="0"/>
          </a:p>
        </p:txBody>
      </p:sp>
      <p:sp>
        <p:nvSpPr>
          <p:cNvPr id="22" name="TextBox 21">
            <a:extLst>
              <a:ext uri="{FF2B5EF4-FFF2-40B4-BE49-F238E27FC236}">
                <a16:creationId xmlns:a16="http://schemas.microsoft.com/office/drawing/2014/main" id="{D6623937-4547-9138-4EF1-30032824B269}"/>
              </a:ext>
            </a:extLst>
          </p:cNvPr>
          <p:cNvSpPr txBox="1"/>
          <p:nvPr/>
        </p:nvSpPr>
        <p:spPr>
          <a:xfrm>
            <a:off x="6358054" y="3127710"/>
            <a:ext cx="248040" cy="246221"/>
          </a:xfrm>
          <a:prstGeom prst="rect">
            <a:avLst/>
          </a:prstGeom>
          <a:noFill/>
        </p:spPr>
        <p:txBody>
          <a:bodyPr wrap="square" rtlCol="0">
            <a:spAutoFit/>
          </a:bodyPr>
          <a:lstStyle/>
          <a:p>
            <a:r>
              <a:rPr lang="en-US" altLang="zh-CN" sz="1000" dirty="0"/>
              <a:t>1</a:t>
            </a:r>
            <a:endParaRPr lang="en-SE" sz="1000" dirty="0"/>
          </a:p>
        </p:txBody>
      </p:sp>
      <p:sp>
        <p:nvSpPr>
          <p:cNvPr id="23" name="TextBox 22">
            <a:extLst>
              <a:ext uri="{FF2B5EF4-FFF2-40B4-BE49-F238E27FC236}">
                <a16:creationId xmlns:a16="http://schemas.microsoft.com/office/drawing/2014/main" id="{0D2D30F3-7B73-E93E-9EBB-E5425669B17B}"/>
              </a:ext>
            </a:extLst>
          </p:cNvPr>
          <p:cNvSpPr txBox="1"/>
          <p:nvPr/>
        </p:nvSpPr>
        <p:spPr>
          <a:xfrm>
            <a:off x="6359069" y="2954987"/>
            <a:ext cx="248040" cy="246221"/>
          </a:xfrm>
          <a:prstGeom prst="rect">
            <a:avLst/>
          </a:prstGeom>
          <a:noFill/>
        </p:spPr>
        <p:txBody>
          <a:bodyPr wrap="square" rtlCol="0">
            <a:spAutoFit/>
          </a:bodyPr>
          <a:lstStyle/>
          <a:p>
            <a:r>
              <a:rPr lang="en-US" altLang="zh-CN" sz="1000" dirty="0"/>
              <a:t>1</a:t>
            </a:r>
            <a:endParaRPr lang="en-SE" sz="1000" dirty="0"/>
          </a:p>
        </p:txBody>
      </p:sp>
      <p:sp>
        <p:nvSpPr>
          <p:cNvPr id="24" name="TextBox 23">
            <a:extLst>
              <a:ext uri="{FF2B5EF4-FFF2-40B4-BE49-F238E27FC236}">
                <a16:creationId xmlns:a16="http://schemas.microsoft.com/office/drawing/2014/main" id="{9BC0C0C9-0B7E-B344-00FF-63C744859B5B}"/>
              </a:ext>
            </a:extLst>
          </p:cNvPr>
          <p:cNvSpPr txBox="1"/>
          <p:nvPr/>
        </p:nvSpPr>
        <p:spPr>
          <a:xfrm>
            <a:off x="6541694" y="2515739"/>
            <a:ext cx="248040" cy="246221"/>
          </a:xfrm>
          <a:prstGeom prst="rect">
            <a:avLst/>
          </a:prstGeom>
          <a:noFill/>
        </p:spPr>
        <p:txBody>
          <a:bodyPr wrap="square" rtlCol="0">
            <a:spAutoFit/>
          </a:bodyPr>
          <a:lstStyle/>
          <a:p>
            <a:r>
              <a:rPr lang="en-US" altLang="zh-CN" sz="1000" dirty="0"/>
              <a:t>1</a:t>
            </a:r>
            <a:endParaRPr lang="en-SE" sz="1000" dirty="0"/>
          </a:p>
        </p:txBody>
      </p:sp>
      <p:sp>
        <p:nvSpPr>
          <p:cNvPr id="26" name="TextBox 25">
            <a:extLst>
              <a:ext uri="{FF2B5EF4-FFF2-40B4-BE49-F238E27FC236}">
                <a16:creationId xmlns:a16="http://schemas.microsoft.com/office/drawing/2014/main" id="{C2105BCA-689D-FABE-57E2-A90100050AD0}"/>
              </a:ext>
            </a:extLst>
          </p:cNvPr>
          <p:cNvSpPr txBox="1"/>
          <p:nvPr/>
        </p:nvSpPr>
        <p:spPr>
          <a:xfrm>
            <a:off x="926757" y="4462579"/>
            <a:ext cx="3629108" cy="584775"/>
          </a:xfrm>
          <a:prstGeom prst="rect">
            <a:avLst/>
          </a:prstGeom>
          <a:noFill/>
        </p:spPr>
        <p:txBody>
          <a:bodyPr wrap="square" rtlCol="0">
            <a:spAutoFit/>
          </a:bodyPr>
          <a:lstStyle/>
          <a:p>
            <a:r>
              <a:rPr lang="en-SE" sz="3200" b="1" dirty="0"/>
              <a:t>Advantages:</a:t>
            </a:r>
          </a:p>
        </p:txBody>
      </p:sp>
      <p:sp>
        <p:nvSpPr>
          <p:cNvPr id="27" name="TextBox 26">
            <a:extLst>
              <a:ext uri="{FF2B5EF4-FFF2-40B4-BE49-F238E27FC236}">
                <a16:creationId xmlns:a16="http://schemas.microsoft.com/office/drawing/2014/main" id="{9FE71FB3-0EBC-FAB2-4DA9-171FBA580C24}"/>
              </a:ext>
            </a:extLst>
          </p:cNvPr>
          <p:cNvSpPr txBox="1"/>
          <p:nvPr/>
        </p:nvSpPr>
        <p:spPr>
          <a:xfrm>
            <a:off x="3421681" y="3166142"/>
            <a:ext cx="2362076" cy="369332"/>
          </a:xfrm>
          <a:prstGeom prst="rect">
            <a:avLst/>
          </a:prstGeom>
          <a:noFill/>
        </p:spPr>
        <p:txBody>
          <a:bodyPr wrap="square" rtlCol="0">
            <a:spAutoFit/>
          </a:bodyPr>
          <a:lstStyle/>
          <a:p>
            <a:pPr algn="ctr"/>
            <a:r>
              <a:rPr lang="en-SE" dirty="0"/>
              <a:t>Light-fidelity</a:t>
            </a:r>
          </a:p>
        </p:txBody>
      </p:sp>
    </p:spTree>
    <p:extLst>
      <p:ext uri="{BB962C8B-B14F-4D97-AF65-F5344CB8AC3E}">
        <p14:creationId xmlns:p14="http://schemas.microsoft.com/office/powerpoint/2010/main" val="25772976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9" y="241212"/>
            <a:ext cx="11142671" cy="1325563"/>
          </a:xfrm>
        </p:spPr>
        <p:txBody>
          <a:bodyPr>
            <a:normAutofit/>
          </a:bodyPr>
          <a:lstStyle/>
          <a:p>
            <a:r>
              <a:rPr lang="en-US" sz="4000" dirty="0" err="1">
                <a:latin typeface="+mn-lt"/>
              </a:rPr>
              <a:t>LiFi</a:t>
            </a:r>
            <a:r>
              <a:rPr lang="en-US" sz="4000" dirty="0">
                <a:latin typeface="+mn-lt"/>
              </a:rPr>
              <a:t> communication suffers from coverage challenges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18</a:t>
            </a:fld>
            <a:endParaRPr lang="sv-SE" dirty="0"/>
          </a:p>
        </p:txBody>
      </p:sp>
      <p:sp>
        <p:nvSpPr>
          <p:cNvPr id="3" name="Trapezium 2">
            <a:extLst>
              <a:ext uri="{FF2B5EF4-FFF2-40B4-BE49-F238E27FC236}">
                <a16:creationId xmlns:a16="http://schemas.microsoft.com/office/drawing/2014/main" id="{537454CC-EC3D-AEA0-6DF3-2143FCF41652}"/>
              </a:ext>
            </a:extLst>
          </p:cNvPr>
          <p:cNvSpPr/>
          <p:nvPr/>
        </p:nvSpPr>
        <p:spPr>
          <a:xfrm rot="16200000" flipH="1">
            <a:off x="2700180" y="1175002"/>
            <a:ext cx="2578224" cy="2839395"/>
          </a:xfrm>
          <a:prstGeom prst="trapezoid">
            <a:avLst>
              <a:gd name="adj" fmla="val 44613"/>
            </a:avLst>
          </a:prstGeom>
          <a:gradFill flip="none" rotWithShape="1">
            <a:gsLst>
              <a:gs pos="0">
                <a:schemeClr val="accent4"/>
              </a:gs>
              <a:gs pos="51000">
                <a:schemeClr val="accent4">
                  <a:alpha val="50215"/>
                </a:schemeClr>
              </a:gs>
              <a:gs pos="73000">
                <a:schemeClr val="accent4">
                  <a:alpha val="19788"/>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26" name="Picture 2" descr="Wall Icon&quot; Images – Browse 480 Stock Photos, Vectors, and Video | Adobe  Stock">
            <a:extLst>
              <a:ext uri="{FF2B5EF4-FFF2-40B4-BE49-F238E27FC236}">
                <a16:creationId xmlns:a16="http://schemas.microsoft.com/office/drawing/2014/main" id="{7B0EBB66-42DF-4286-A835-8F2782B88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3" t="22297" r="23975" b="21148"/>
          <a:stretch/>
        </p:blipFill>
        <p:spPr bwMode="auto">
          <a:xfrm flipH="1">
            <a:off x="4525472" y="1185075"/>
            <a:ext cx="2839395" cy="27747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6520CF0-DBA7-431E-C6F2-5601EF5DBB94}"/>
              </a:ext>
            </a:extLst>
          </p:cNvPr>
          <p:cNvGrpSpPr/>
          <p:nvPr/>
        </p:nvGrpSpPr>
        <p:grpSpPr>
          <a:xfrm rot="16200000" flipH="1">
            <a:off x="2231216" y="2272406"/>
            <a:ext cx="516899" cy="705427"/>
            <a:chOff x="3161756" y="2305699"/>
            <a:chExt cx="171591" cy="282543"/>
          </a:xfrm>
        </p:grpSpPr>
        <p:sp>
          <p:nvSpPr>
            <p:cNvPr id="6" name="Google Shape;8010;p93">
              <a:extLst>
                <a:ext uri="{FF2B5EF4-FFF2-40B4-BE49-F238E27FC236}">
                  <a16:creationId xmlns:a16="http://schemas.microsoft.com/office/drawing/2014/main" id="{707B479C-8533-B83F-4191-59BAAB27B438}"/>
                </a:ext>
              </a:extLst>
            </p:cNvPr>
            <p:cNvSpPr/>
            <p:nvPr/>
          </p:nvSpPr>
          <p:spPr>
            <a:xfrm>
              <a:off x="3202775" y="2305699"/>
              <a:ext cx="83931" cy="52265"/>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1;p93">
              <a:extLst>
                <a:ext uri="{FF2B5EF4-FFF2-40B4-BE49-F238E27FC236}">
                  <a16:creationId xmlns:a16="http://schemas.microsoft.com/office/drawing/2014/main" id="{5B4563A9-AEFA-323E-27D4-1D832CF670EF}"/>
                </a:ext>
              </a:extLst>
            </p:cNvPr>
            <p:cNvSpPr/>
            <p:nvPr/>
          </p:nvSpPr>
          <p:spPr>
            <a:xfrm>
              <a:off x="3161756" y="2369121"/>
              <a:ext cx="166916" cy="1249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015;p93">
              <a:extLst>
                <a:ext uri="{FF2B5EF4-FFF2-40B4-BE49-F238E27FC236}">
                  <a16:creationId xmlns:a16="http://schemas.microsoft.com/office/drawing/2014/main" id="{C11DEF0A-5421-79FE-AC92-983046D86FA6}"/>
                </a:ext>
              </a:extLst>
            </p:cNvPr>
            <p:cNvSpPr/>
            <p:nvPr/>
          </p:nvSpPr>
          <p:spPr>
            <a:xfrm>
              <a:off x="3235418" y="2536007"/>
              <a:ext cx="20539" cy="5223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16;p93">
              <a:extLst>
                <a:ext uri="{FF2B5EF4-FFF2-40B4-BE49-F238E27FC236}">
                  <a16:creationId xmlns:a16="http://schemas.microsoft.com/office/drawing/2014/main" id="{E7B863A4-8917-1C54-EC70-D3867F9FFBE2}"/>
                </a:ext>
              </a:extLst>
            </p:cNvPr>
            <p:cNvSpPr/>
            <p:nvPr/>
          </p:nvSpPr>
          <p:spPr>
            <a:xfrm>
              <a:off x="3288570" y="2512479"/>
              <a:ext cx="44777" cy="42913"/>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17;p93">
              <a:extLst>
                <a:ext uri="{FF2B5EF4-FFF2-40B4-BE49-F238E27FC236}">
                  <a16:creationId xmlns:a16="http://schemas.microsoft.com/office/drawing/2014/main" id="{37A7B4C7-819C-0C7C-B73B-3A2709F2A4BC}"/>
                </a:ext>
              </a:extLst>
            </p:cNvPr>
            <p:cNvSpPr/>
            <p:nvPr/>
          </p:nvSpPr>
          <p:spPr>
            <a:xfrm>
              <a:off x="3161756" y="2512923"/>
              <a:ext cx="44777" cy="42913"/>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Oval 15">
            <a:extLst>
              <a:ext uri="{FF2B5EF4-FFF2-40B4-BE49-F238E27FC236}">
                <a16:creationId xmlns:a16="http://schemas.microsoft.com/office/drawing/2014/main" id="{AAC8EB51-A1EC-C288-7D47-5B680DFC1A5F}"/>
              </a:ext>
            </a:extLst>
          </p:cNvPr>
          <p:cNvSpPr/>
          <p:nvPr/>
        </p:nvSpPr>
        <p:spPr>
          <a:xfrm>
            <a:off x="5925389" y="2293554"/>
            <a:ext cx="303186" cy="387820"/>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rapezium 16">
            <a:extLst>
              <a:ext uri="{FF2B5EF4-FFF2-40B4-BE49-F238E27FC236}">
                <a16:creationId xmlns:a16="http://schemas.microsoft.com/office/drawing/2014/main" id="{D2ABDFB4-1E1B-CBC2-DE1C-68DA02E0BE20}"/>
              </a:ext>
            </a:extLst>
          </p:cNvPr>
          <p:cNvSpPr/>
          <p:nvPr/>
        </p:nvSpPr>
        <p:spPr>
          <a:xfrm rot="16200000" flipH="1">
            <a:off x="7598888" y="510209"/>
            <a:ext cx="828109" cy="3954512"/>
          </a:xfrm>
          <a:prstGeom prst="trapezoid">
            <a:avLst>
              <a:gd name="adj" fmla="val 37126"/>
            </a:avLst>
          </a:prstGeom>
          <a:gradFill flip="none" rotWithShape="1">
            <a:gsLst>
              <a:gs pos="0">
                <a:schemeClr val="accent4">
                  <a:alpha val="16813"/>
                </a:schemeClr>
              </a:gs>
              <a:gs pos="33000">
                <a:schemeClr val="accent4">
                  <a:alpha val="10000"/>
                </a:schemeClr>
              </a:gs>
              <a:gs pos="83000">
                <a:schemeClr val="accent4">
                  <a:alpha val="10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1207BDF4-0590-ED2C-A4EC-A12464417735}"/>
              </a:ext>
            </a:extLst>
          </p:cNvPr>
          <p:cNvSpPr txBox="1"/>
          <p:nvPr/>
        </p:nvSpPr>
        <p:spPr>
          <a:xfrm>
            <a:off x="538506" y="3795974"/>
            <a:ext cx="11584735" cy="243143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Light cannot propagate through walls or other such physical boundaries</a:t>
            </a:r>
          </a:p>
          <a:p>
            <a:pPr marL="914400" lvl="1" indent="-457200">
              <a:buFont typeface="System Font Regular"/>
              <a:buChar char="-"/>
            </a:pPr>
            <a:r>
              <a:rPr lang="en-US" sz="2400" dirty="0">
                <a:latin typeface="Calibri Light" panose="020F0302020204030204" pitchFamily="34" charset="0"/>
                <a:cs typeface="Calibri Light" panose="020F0302020204030204" pitchFamily="34" charset="0"/>
              </a:rPr>
              <a:t>Great from privacy perspective, but limits deployable location of IoT devices</a:t>
            </a:r>
            <a:endParaRPr lang="en-US" sz="28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Many IoT devices are located in places with very poor light propagation</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located in the air vents </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Inside the wall, floor and other surfaces</a:t>
            </a:r>
          </a:p>
          <a:p>
            <a:pPr marL="800100" lvl="1" indent="-342900">
              <a:buFont typeface="System Font Regular"/>
              <a:buChar char="-"/>
            </a:pPr>
            <a:r>
              <a:rPr lang="en-US" sz="2400" dirty="0">
                <a:latin typeface="Calibri Light" panose="020F0302020204030204" pitchFamily="34" charset="0"/>
                <a:cs typeface="Calibri Light" panose="020F0302020204030204" pitchFamily="34" charset="0"/>
              </a:rPr>
              <a:t>IoT devices that are embedded inside the human body</a:t>
            </a:r>
          </a:p>
        </p:txBody>
      </p:sp>
    </p:spTree>
    <p:extLst>
      <p:ext uri="{BB962C8B-B14F-4D97-AF65-F5344CB8AC3E}">
        <p14:creationId xmlns:p14="http://schemas.microsoft.com/office/powerpoint/2010/main" val="5303094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9" y="241212"/>
            <a:ext cx="11142671" cy="1325563"/>
          </a:xfrm>
        </p:spPr>
        <p:txBody>
          <a:bodyPr>
            <a:normAutofit/>
          </a:bodyPr>
          <a:lstStyle/>
          <a:p>
            <a:r>
              <a:rPr lang="en-US" sz="4000" dirty="0">
                <a:latin typeface="+mn-lt"/>
              </a:rPr>
              <a:t>Example of </a:t>
            </a:r>
            <a:r>
              <a:rPr lang="en-US" sz="4000" dirty="0" err="1">
                <a:latin typeface="+mn-lt"/>
              </a:rPr>
              <a:t>LiFi</a:t>
            </a:r>
            <a:r>
              <a:rPr lang="en-US" sz="4000" dirty="0">
                <a:latin typeface="+mn-lt"/>
              </a:rPr>
              <a:t> communication from a collaborator</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19</a:t>
            </a:fld>
            <a:endParaRPr lang="sv-SE" dirty="0"/>
          </a:p>
        </p:txBody>
      </p:sp>
      <p:pic>
        <p:nvPicPr>
          <p:cNvPr id="9" name="Online Media 8" descr="Real-time video transmission through Visible Light Communication using OpenVLC">
            <a:hlinkClick r:id="" action="ppaction://media"/>
            <a:extLst>
              <a:ext uri="{FF2B5EF4-FFF2-40B4-BE49-F238E27FC236}">
                <a16:creationId xmlns:a16="http://schemas.microsoft.com/office/drawing/2014/main" id="{A9F23EBA-DC9F-85C8-387B-A3B65774A665}"/>
              </a:ext>
            </a:extLst>
          </p:cNvPr>
          <p:cNvPicPr>
            <a:picLocks noRot="1" noChangeAspect="1"/>
          </p:cNvPicPr>
          <p:nvPr>
            <a:videoFile r:link="rId1"/>
          </p:nvPr>
        </p:nvPicPr>
        <p:blipFill>
          <a:blip r:embed="rId4"/>
          <a:stretch>
            <a:fillRect/>
          </a:stretch>
        </p:blipFill>
        <p:spPr>
          <a:xfrm>
            <a:off x="1746672" y="1483793"/>
            <a:ext cx="8698655" cy="4914739"/>
          </a:xfrm>
          <a:prstGeom prst="rect">
            <a:avLst/>
          </a:prstGeom>
        </p:spPr>
      </p:pic>
    </p:spTree>
    <p:extLst>
      <p:ext uri="{BB962C8B-B14F-4D97-AF65-F5344CB8AC3E}">
        <p14:creationId xmlns:p14="http://schemas.microsoft.com/office/powerpoint/2010/main" val="1888834703"/>
      </p:ext>
    </p:extLst>
  </p:cSld>
  <p:clrMapOvr>
    <a:masterClrMapping/>
  </p:clrMapOvr>
  <mc:AlternateContent xmlns:mc="http://schemas.openxmlformats.org/markup-compatibility/2006">
    <mc:Choice xmlns:p14="http://schemas.microsoft.com/office/powerpoint/2010/main" Requires="p14">
      <p:transition spd="slow" p14:dur="2000" advTm="50469"/>
    </mc:Choice>
    <mc:Fallback>
      <p:transition spd="slow" advTm="504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dirty="0">
                <a:latin typeface="+mn-lt"/>
              </a:rPr>
              <a:t>Discussion regarding Assignment 2</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a:normAutofit/>
          </a:bodyPr>
          <a:lstStyle/>
          <a:p>
            <a:pPr algn="just"/>
            <a:r>
              <a:rPr lang="en-US" dirty="0">
                <a:latin typeface="+mj-lt"/>
              </a:rPr>
              <a:t>Assignment 2: Deadline 18</a:t>
            </a:r>
            <a:r>
              <a:rPr lang="en-US" baseline="30000" dirty="0">
                <a:latin typeface="+mj-lt"/>
              </a:rPr>
              <a:t>th</a:t>
            </a:r>
            <a:r>
              <a:rPr lang="en-US" dirty="0">
                <a:latin typeface="+mj-lt"/>
              </a:rPr>
              <a:t> March</a:t>
            </a:r>
          </a:p>
          <a:p>
            <a:pPr algn="just"/>
            <a:r>
              <a:rPr lang="en-US" dirty="0">
                <a:latin typeface="+mj-lt"/>
              </a:rPr>
              <a:t>Submission after deadline: Penalty of 10% </a:t>
            </a:r>
            <a:r>
              <a:rPr lang="en-US" b="1" dirty="0">
                <a:latin typeface="+mj-lt"/>
              </a:rPr>
              <a:t>Per Day (until 24</a:t>
            </a:r>
            <a:r>
              <a:rPr lang="en-US" b="1" baseline="30000" dirty="0">
                <a:latin typeface="+mj-lt"/>
              </a:rPr>
              <a:t>th</a:t>
            </a:r>
            <a:r>
              <a:rPr lang="en-US" b="1" dirty="0">
                <a:latin typeface="+mj-lt"/>
              </a:rPr>
              <a:t> March)</a:t>
            </a:r>
          </a:p>
          <a:p>
            <a:pPr algn="just"/>
            <a:r>
              <a:rPr lang="en-US" b="1" dirty="0">
                <a:latin typeface="+mj-lt"/>
              </a:rPr>
              <a:t>Submission link is now available on the Canvas</a:t>
            </a:r>
          </a:p>
          <a:p>
            <a:pPr algn="just"/>
            <a:endParaRPr lang="en-US" dirty="0">
              <a:latin typeface="+mj-lt"/>
            </a:endParaRPr>
          </a:p>
          <a:p>
            <a:pPr algn="just"/>
            <a:r>
              <a:rPr lang="en-US" dirty="0">
                <a:latin typeface="+mj-lt"/>
              </a:rPr>
              <a:t>Please submit a readme file, source code, statement of work and a video demonstrating the operation of the sensor tag. The </a:t>
            </a:r>
            <a:r>
              <a:rPr lang="en-US" b="1" u="sng" dirty="0">
                <a:latin typeface="+mj-lt"/>
              </a:rPr>
              <a:t>statement of work </a:t>
            </a:r>
            <a:r>
              <a:rPr lang="en-US" dirty="0">
                <a:latin typeface="+mj-lt"/>
              </a:rPr>
              <a:t>should describe the contribution made by every member of the group.  You need to submit the source code for Task 2 and Task 3 as separate files.  Only </a:t>
            </a:r>
            <a:r>
              <a:rPr lang="en-US" b="1" u="sng" dirty="0">
                <a:latin typeface="+mj-lt"/>
              </a:rPr>
              <a:t>one member </a:t>
            </a:r>
            <a:r>
              <a:rPr lang="en-US" dirty="0">
                <a:latin typeface="+mj-lt"/>
              </a:rPr>
              <a:t>should submit the assignment on the canvas.</a:t>
            </a:r>
          </a:p>
          <a:p>
            <a:pPr marL="0" indent="0">
              <a:buNone/>
            </a:pPr>
            <a:endParaRPr lang="en-SG" sz="1700" dirty="0"/>
          </a:p>
          <a:p>
            <a:pPr marL="0" indent="0">
              <a:buNone/>
            </a:pP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latin typeface="+mj-lt"/>
                <a:sym typeface="Wingdings" pitchFamily="2" charset="2"/>
              </a:rPr>
              <a:t>Communication layers and need for medium access control</a:t>
            </a:r>
          </a:p>
          <a:p>
            <a:r>
              <a:rPr lang="en-US" dirty="0">
                <a:latin typeface="+mj-lt"/>
                <a:sym typeface="Wingdings" pitchFamily="2" charset="2"/>
              </a:rPr>
              <a:t>MAC: Channelization protocols</a:t>
            </a:r>
          </a:p>
          <a:p>
            <a:r>
              <a:rPr lang="en-US" dirty="0">
                <a:latin typeface="+mj-lt"/>
                <a:sym typeface="Wingdings" pitchFamily="2" charset="2"/>
              </a:rPr>
              <a:t>MAC: Random access protocols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20</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9645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3139" y="3166339"/>
            <a:ext cx="6905722" cy="125809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9410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55787"/>
            <a:ext cx="10515600" cy="4351338"/>
          </a:xfrm>
        </p:spPr>
        <p:txBody>
          <a:bodyPr>
            <a:normAutofit fontScale="925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Protocols are “layered”</a:t>
            </a:r>
          </a:p>
        </p:txBody>
      </p:sp>
      <p:sp>
        <p:nvSpPr>
          <p:cNvPr id="15" name="Content Placeholder 14">
            <a:extLst>
              <a:ext uri="{FF2B5EF4-FFF2-40B4-BE49-F238E27FC236}">
                <a16:creationId xmlns:a16="http://schemas.microsoft.com/office/drawing/2014/main" id="{4A9AB335-AF5E-44F6-B01E-1EC1237C6DF1}"/>
              </a:ext>
            </a:extLst>
          </p:cNvPr>
          <p:cNvSpPr>
            <a:spLocks noGrp="1"/>
          </p:cNvSpPr>
          <p:nvPr>
            <p:ph idx="1"/>
          </p:nvPr>
        </p:nvSpPr>
        <p:spPr>
          <a:xfrm>
            <a:off x="838200" y="1690688"/>
            <a:ext cx="10515600" cy="4351338"/>
          </a:xfrm>
        </p:spPr>
        <p:txBody>
          <a:bodyPr>
            <a:normAutofit/>
          </a:bodyPr>
          <a:lstStyle/>
          <a:p>
            <a:r>
              <a:rPr lang="en-US" dirty="0">
                <a:latin typeface="+mj-lt"/>
              </a:rPr>
              <a:t>Headers for each layer of communication wraps data</a:t>
            </a:r>
          </a:p>
          <a:p>
            <a:pPr lvl="1"/>
            <a:r>
              <a:rPr lang="en-US" dirty="0">
                <a:latin typeface="+mj-lt"/>
              </a:rPr>
              <a:t>Data is wrapped with header for the network to make a packet</a:t>
            </a:r>
          </a:p>
          <a:p>
            <a:pPr lvl="1"/>
            <a:r>
              <a:rPr lang="en-US" dirty="0">
                <a:latin typeface="+mj-lt"/>
              </a:rPr>
              <a:t>Packet is wrapped with header for the link to make a frame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23</a:t>
            </a:fld>
            <a:endParaRPr lang="en-US"/>
          </a:p>
        </p:txBody>
      </p:sp>
      <p:sp>
        <p:nvSpPr>
          <p:cNvPr id="7" name="Rectangle 13">
            <a:extLst>
              <a:ext uri="{FF2B5EF4-FFF2-40B4-BE49-F238E27FC236}">
                <a16:creationId xmlns:a16="http://schemas.microsoft.com/office/drawing/2014/main" id="{0AAAE2CB-A98E-4543-A1E1-EAC4A8EE9EB1}"/>
              </a:ext>
            </a:extLst>
          </p:cNvPr>
          <p:cNvSpPr>
            <a:spLocks noChangeArrowheads="1"/>
          </p:cNvSpPr>
          <p:nvPr/>
        </p:nvSpPr>
        <p:spPr bwMode="auto">
          <a:xfrm>
            <a:off x="3362388" y="4070875"/>
            <a:ext cx="2310505" cy="693152"/>
          </a:xfrm>
          <a:prstGeom prst="rect">
            <a:avLst/>
          </a:prstGeom>
          <a:solidFill>
            <a:srgbClr val="F6F5BD"/>
          </a:solidFill>
          <a:ln w="12700">
            <a:solidFill>
              <a:schemeClr val="tx1"/>
            </a:solidFill>
            <a:miter lim="800000"/>
            <a:headEnd/>
            <a:tailEnd/>
          </a:ln>
          <a:effectLst/>
        </p:spPr>
        <p:txBody>
          <a:bodyPr wrap="none" anchor="ctr"/>
          <a:lstStyle/>
          <a:p>
            <a:pPr algn="ctr"/>
            <a:r>
              <a:rPr lang="en-US" sz="2000" dirty="0"/>
              <a:t>Data</a:t>
            </a:r>
          </a:p>
        </p:txBody>
      </p:sp>
      <p:sp>
        <p:nvSpPr>
          <p:cNvPr id="8" name="Rectangle 14">
            <a:extLst>
              <a:ext uri="{FF2B5EF4-FFF2-40B4-BE49-F238E27FC236}">
                <a16:creationId xmlns:a16="http://schemas.microsoft.com/office/drawing/2014/main" id="{B2A5F7A7-16A2-491B-826F-4C6538FF0656}"/>
              </a:ext>
            </a:extLst>
          </p:cNvPr>
          <p:cNvSpPr>
            <a:spLocks noChangeArrowheads="1"/>
          </p:cNvSpPr>
          <p:nvPr/>
        </p:nvSpPr>
        <p:spPr bwMode="auto">
          <a:xfrm>
            <a:off x="5672894" y="4070875"/>
            <a:ext cx="1386303" cy="693152"/>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2000" dirty="0"/>
              <a:t>Packet</a:t>
            </a:r>
            <a:br>
              <a:rPr lang="en-US" sz="2000" dirty="0"/>
            </a:br>
            <a:r>
              <a:rPr lang="en-US" sz="2000" dirty="0"/>
              <a:t>Header</a:t>
            </a:r>
          </a:p>
        </p:txBody>
      </p:sp>
      <p:sp>
        <p:nvSpPr>
          <p:cNvPr id="9" name="Rectangle 27">
            <a:extLst>
              <a:ext uri="{FF2B5EF4-FFF2-40B4-BE49-F238E27FC236}">
                <a16:creationId xmlns:a16="http://schemas.microsoft.com/office/drawing/2014/main" id="{20025FE0-99CC-4402-AA3A-761A99708BDD}"/>
              </a:ext>
            </a:extLst>
          </p:cNvPr>
          <p:cNvSpPr>
            <a:spLocks noChangeArrowheads="1"/>
          </p:cNvSpPr>
          <p:nvPr/>
        </p:nvSpPr>
        <p:spPr bwMode="auto">
          <a:xfrm>
            <a:off x="7059197" y="4070875"/>
            <a:ext cx="1386303" cy="693152"/>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2000" dirty="0"/>
              <a:t>Frame</a:t>
            </a:r>
            <a:br>
              <a:rPr lang="en-US" sz="2000" dirty="0"/>
            </a:br>
            <a:r>
              <a:rPr lang="en-US" sz="2000" dirty="0"/>
              <a:t>Header</a:t>
            </a:r>
          </a:p>
        </p:txBody>
      </p:sp>
      <p:sp>
        <p:nvSpPr>
          <p:cNvPr id="11" name="AutoShape 39">
            <a:extLst>
              <a:ext uri="{FF2B5EF4-FFF2-40B4-BE49-F238E27FC236}">
                <a16:creationId xmlns:a16="http://schemas.microsoft.com/office/drawing/2014/main" id="{815BDD4A-5E1F-4B24-9DEB-0BFB92264BE4}"/>
              </a:ext>
            </a:extLst>
          </p:cNvPr>
          <p:cNvSpPr>
            <a:spLocks/>
          </p:cNvSpPr>
          <p:nvPr/>
        </p:nvSpPr>
        <p:spPr bwMode="auto">
          <a:xfrm rot="5400000">
            <a:off x="5095267" y="1841547"/>
            <a:ext cx="231051" cy="3696809"/>
          </a:xfrm>
          <a:prstGeom prst="leftBrace">
            <a:avLst>
              <a:gd name="adj1" fmla="val 13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2" name="Text Box 40">
            <a:extLst>
              <a:ext uri="{FF2B5EF4-FFF2-40B4-BE49-F238E27FC236}">
                <a16:creationId xmlns:a16="http://schemas.microsoft.com/office/drawing/2014/main" id="{FDA99B6A-5556-4A02-A91C-06B006BB1D5B}"/>
              </a:ext>
            </a:extLst>
          </p:cNvPr>
          <p:cNvSpPr txBox="1">
            <a:spLocks noChangeArrowheads="1"/>
          </p:cNvSpPr>
          <p:nvPr/>
        </p:nvSpPr>
        <p:spPr bwMode="auto">
          <a:xfrm>
            <a:off x="3906749" y="3024435"/>
            <a:ext cx="2608086" cy="523220"/>
          </a:xfrm>
          <a:prstGeom prst="rect">
            <a:avLst/>
          </a:prstGeom>
          <a:noFill/>
          <a:ln w="12700">
            <a:noFill/>
            <a:miter lim="800000"/>
            <a:headEnd/>
            <a:tailEnd/>
          </a:ln>
          <a:effectLst/>
        </p:spPr>
        <p:txBody>
          <a:bodyPr wrap="none" anchor="ctr">
            <a:spAutoFit/>
          </a:bodyPr>
          <a:lstStyle/>
          <a:p>
            <a:pPr algn="ctr"/>
            <a:r>
              <a:rPr lang="en-US" sz="2800" dirty="0"/>
              <a:t>Internet Packet</a:t>
            </a:r>
          </a:p>
        </p:txBody>
      </p:sp>
      <p:sp>
        <p:nvSpPr>
          <p:cNvPr id="13" name="AutoShape 52">
            <a:extLst>
              <a:ext uri="{FF2B5EF4-FFF2-40B4-BE49-F238E27FC236}">
                <a16:creationId xmlns:a16="http://schemas.microsoft.com/office/drawing/2014/main" id="{26BDED53-5825-43BC-BDAF-F3006BB5CD5B}"/>
              </a:ext>
            </a:extLst>
          </p:cNvPr>
          <p:cNvSpPr>
            <a:spLocks/>
          </p:cNvSpPr>
          <p:nvPr/>
        </p:nvSpPr>
        <p:spPr bwMode="auto">
          <a:xfrm rot="5400000" flipH="1" flipV="1">
            <a:off x="5740283" y="2534698"/>
            <a:ext cx="231051" cy="5083112"/>
          </a:xfrm>
          <a:prstGeom prst="leftBrace">
            <a:avLst>
              <a:gd name="adj1" fmla="val 18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4" name="Text Box 53">
            <a:extLst>
              <a:ext uri="{FF2B5EF4-FFF2-40B4-BE49-F238E27FC236}">
                <a16:creationId xmlns:a16="http://schemas.microsoft.com/office/drawing/2014/main" id="{25059D0F-22F2-4DE0-96B3-BB32B573F5F8}"/>
              </a:ext>
            </a:extLst>
          </p:cNvPr>
          <p:cNvSpPr txBox="1">
            <a:spLocks noChangeArrowheads="1"/>
          </p:cNvSpPr>
          <p:nvPr/>
        </p:nvSpPr>
        <p:spPr bwMode="auto">
          <a:xfrm>
            <a:off x="4536248" y="5191780"/>
            <a:ext cx="2639120" cy="523220"/>
          </a:xfrm>
          <a:prstGeom prst="rect">
            <a:avLst/>
          </a:prstGeom>
          <a:noFill/>
          <a:ln w="12700">
            <a:noFill/>
            <a:miter lim="800000"/>
            <a:headEnd/>
            <a:tailEnd/>
          </a:ln>
          <a:effectLst/>
        </p:spPr>
        <p:txBody>
          <a:bodyPr wrap="none" anchor="ctr">
            <a:spAutoFit/>
          </a:bodyPr>
          <a:lstStyle/>
          <a:p>
            <a:pPr algn="ctr"/>
            <a:r>
              <a:rPr lang="en-US" sz="2800" dirty="0"/>
              <a:t>Ethernet Frame</a:t>
            </a:r>
          </a:p>
        </p:txBody>
      </p:sp>
    </p:spTree>
    <p:extLst>
      <p:ext uri="{BB962C8B-B14F-4D97-AF65-F5344CB8AC3E}">
        <p14:creationId xmlns:p14="http://schemas.microsoft.com/office/powerpoint/2010/main" val="319247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82224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E2C-D569-4CF2-B589-F594BF730DB2}"/>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DF9B9C2F-5F56-47FF-8482-6BBC796511FB}"/>
              </a:ext>
            </a:extLst>
          </p:cNvPr>
          <p:cNvSpPr>
            <a:spLocks noGrp="1"/>
          </p:cNvSpPr>
          <p:nvPr>
            <p:ph idx="1"/>
          </p:nvPr>
        </p:nvSpPr>
        <p:spPr>
          <a:xfrm>
            <a:off x="836192" y="1606842"/>
            <a:ext cx="11034179" cy="4749508"/>
          </a:xfrm>
        </p:spPr>
        <p:txBody>
          <a:bodyPr>
            <a:normAutofit fontScale="70000" lnSpcReduction="20000"/>
          </a:bodyPr>
          <a:lstStyle/>
          <a:p>
            <a:r>
              <a:rPr lang="en-US" sz="3600" dirty="0">
                <a:latin typeface="+mj-lt"/>
              </a:rPr>
              <a:t>Typical packet structure</a:t>
            </a:r>
          </a:p>
          <a:p>
            <a:pPr lvl="1"/>
            <a:r>
              <a:rPr lang="en-US" sz="3600" dirty="0">
                <a:latin typeface="+mj-lt"/>
              </a:rPr>
              <a:t>Preamble - Existence of packet and synchronization of clocks</a:t>
            </a:r>
          </a:p>
          <a:p>
            <a:pPr lvl="1"/>
            <a:r>
              <a:rPr lang="en-US" sz="3600" dirty="0">
                <a:latin typeface="+mj-lt"/>
              </a:rPr>
              <a:t>Header - Addresses, Type, Length</a:t>
            </a:r>
          </a:p>
          <a:p>
            <a:pPr lvl="1"/>
            <a:r>
              <a:rPr lang="en-US" sz="3600" dirty="0">
                <a:latin typeface="+mj-lt"/>
              </a:rPr>
              <a:t>Data - Payload plus higher layer headers (e.g. IP packet)</a:t>
            </a:r>
          </a:p>
          <a:p>
            <a:pPr lvl="1"/>
            <a:r>
              <a:rPr lang="en-US" sz="3600" dirty="0">
                <a:latin typeface="+mj-lt"/>
              </a:rPr>
              <a:t>Trailer - Padding, CRC</a:t>
            </a:r>
          </a:p>
          <a:p>
            <a:pPr lvl="1"/>
            <a:endParaRPr lang="en-US" sz="3600" dirty="0">
              <a:latin typeface="+mj-lt"/>
            </a:endParaRPr>
          </a:p>
          <a:p>
            <a:pPr lvl="1"/>
            <a:endParaRPr lang="en-US" sz="3600" dirty="0">
              <a:latin typeface="+mj-lt"/>
            </a:endParaRPr>
          </a:p>
          <a:p>
            <a:endParaRPr lang="en-US" sz="3600" dirty="0">
              <a:latin typeface="+mj-lt"/>
            </a:endParaRPr>
          </a:p>
          <a:p>
            <a:r>
              <a:rPr lang="en-US" sz="3600" dirty="0">
                <a:latin typeface="+mj-lt"/>
              </a:rPr>
              <a:t>Wireless considerations</a:t>
            </a:r>
          </a:p>
          <a:p>
            <a:pPr lvl="1"/>
            <a:r>
              <a:rPr lang="en-US" sz="3600" dirty="0">
                <a:latin typeface="+mj-lt"/>
              </a:rPr>
              <a:t>Control information for Physical Layer</a:t>
            </a:r>
          </a:p>
          <a:p>
            <a:pPr lvl="1"/>
            <a:r>
              <a:rPr lang="en-US" sz="3600" dirty="0">
                <a:latin typeface="+mj-lt"/>
              </a:rPr>
              <a:t>Ensure robustness for header</a:t>
            </a:r>
          </a:p>
          <a:p>
            <a:pPr lvl="1"/>
            <a:r>
              <a:rPr lang="en-US" sz="3600" dirty="0">
                <a:latin typeface="+mj-lt"/>
              </a:rPr>
              <a:t>Explicit multi-hop routing</a:t>
            </a:r>
          </a:p>
          <a:p>
            <a:pPr lvl="1"/>
            <a:r>
              <a:rPr lang="en-US" sz="3600" dirty="0">
                <a:latin typeface="+mj-lt"/>
              </a:rPr>
              <a:t>Possibly different data rates for different parts of packet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E9A69D2-CC0A-42DE-BF59-72BCB1FFAE60}"/>
              </a:ext>
            </a:extLst>
          </p:cNvPr>
          <p:cNvSpPr>
            <a:spLocks noGrp="1"/>
          </p:cNvSpPr>
          <p:nvPr>
            <p:ph type="sldNum" sz="quarter" idx="12"/>
          </p:nvPr>
        </p:nvSpPr>
        <p:spPr/>
        <p:txBody>
          <a:bodyPr/>
          <a:lstStyle/>
          <a:p>
            <a:fld id="{0778C724-3839-4D76-A707-B4C23905D055}" type="slidenum">
              <a:rPr lang="en-US" smtClean="0"/>
              <a:t>25</a:t>
            </a:fld>
            <a:endParaRPr lang="en-US"/>
          </a:p>
        </p:txBody>
      </p:sp>
      <p:graphicFrame>
        <p:nvGraphicFramePr>
          <p:cNvPr id="5" name="Table 5">
            <a:extLst>
              <a:ext uri="{FF2B5EF4-FFF2-40B4-BE49-F238E27FC236}">
                <a16:creationId xmlns:a16="http://schemas.microsoft.com/office/drawing/2014/main" id="{2CC92385-F31E-4F49-9A2E-A3AEEBB9B9BC}"/>
              </a:ext>
            </a:extLst>
          </p:cNvPr>
          <p:cNvGraphicFramePr>
            <a:graphicFrameLocks noGrp="1"/>
          </p:cNvGraphicFramePr>
          <p:nvPr/>
        </p:nvGraphicFramePr>
        <p:xfrm>
          <a:off x="1548796" y="3429000"/>
          <a:ext cx="9550399" cy="640080"/>
        </p:xfrm>
        <a:graphic>
          <a:graphicData uri="http://schemas.openxmlformats.org/drawingml/2006/table">
            <a:tbl>
              <a:tblPr firstRow="1" bandRow="1">
                <a:tableStyleId>{5C22544A-7EE6-4342-B048-85BDC9FD1C3A}</a:tableStyleId>
              </a:tblPr>
              <a:tblGrid>
                <a:gridCol w="1537017">
                  <a:extLst>
                    <a:ext uri="{9D8B030D-6E8A-4147-A177-3AD203B41FA5}">
                      <a16:colId xmlns:a16="http://schemas.microsoft.com/office/drawing/2014/main" val="2901484918"/>
                    </a:ext>
                  </a:extLst>
                </a:gridCol>
                <a:gridCol w="1895157">
                  <a:extLst>
                    <a:ext uri="{9D8B030D-6E8A-4147-A177-3AD203B41FA5}">
                      <a16:colId xmlns:a16="http://schemas.microsoft.com/office/drawing/2014/main" val="2754134199"/>
                    </a:ext>
                  </a:extLst>
                </a:gridCol>
                <a:gridCol w="1343026">
                  <a:extLst>
                    <a:ext uri="{9D8B030D-6E8A-4147-A177-3AD203B41FA5}">
                      <a16:colId xmlns:a16="http://schemas.microsoft.com/office/drawing/2014/main" val="905879339"/>
                    </a:ext>
                  </a:extLst>
                </a:gridCol>
                <a:gridCol w="1591733">
                  <a:extLst>
                    <a:ext uri="{9D8B030D-6E8A-4147-A177-3AD203B41FA5}">
                      <a16:colId xmlns:a16="http://schemas.microsoft.com/office/drawing/2014/main" val="2923454221"/>
                    </a:ext>
                  </a:extLst>
                </a:gridCol>
                <a:gridCol w="1591733">
                  <a:extLst>
                    <a:ext uri="{9D8B030D-6E8A-4147-A177-3AD203B41FA5}">
                      <a16:colId xmlns:a16="http://schemas.microsoft.com/office/drawing/2014/main" val="3677728418"/>
                    </a:ext>
                  </a:extLst>
                </a:gridCol>
                <a:gridCol w="1591733">
                  <a:extLst>
                    <a:ext uri="{9D8B030D-6E8A-4147-A177-3AD203B41FA5}">
                      <a16:colId xmlns:a16="http://schemas.microsoft.com/office/drawing/2014/main" val="1146197265"/>
                    </a:ext>
                  </a:extLst>
                </a:gridCol>
              </a:tblGrid>
              <a:tr h="370840">
                <a:tc>
                  <a:txBody>
                    <a:bodyPr/>
                    <a:lstStyle/>
                    <a:p>
                      <a:pPr algn="ctr"/>
                      <a:r>
                        <a:rPr lang="en-US" dirty="0"/>
                        <a:t>Preamble</a:t>
                      </a:r>
                    </a:p>
                  </a:txBody>
                  <a:tcPr anchor="ctr"/>
                </a:tc>
                <a:tc>
                  <a:txBody>
                    <a:bodyPr/>
                    <a:lstStyle/>
                    <a:p>
                      <a:pPr algn="ctr"/>
                      <a:r>
                        <a:rPr lang="en-US" dirty="0"/>
                        <a:t>Destination</a:t>
                      </a:r>
                      <a:br>
                        <a:rPr lang="en-US" dirty="0"/>
                      </a:br>
                      <a:r>
                        <a:rPr lang="en-US" dirty="0"/>
                        <a:t>Address</a:t>
                      </a:r>
                    </a:p>
                  </a:txBody>
                  <a:tcPr anchor="ctr">
                    <a:solidFill>
                      <a:schemeClr val="accent5"/>
                    </a:solidFill>
                  </a:tcPr>
                </a:tc>
                <a:tc>
                  <a:txBody>
                    <a:bodyPr/>
                    <a:lstStyle/>
                    <a:p>
                      <a:pPr algn="ctr"/>
                      <a:r>
                        <a:rPr lang="en-US" dirty="0"/>
                        <a:t>Source</a:t>
                      </a:r>
                      <a:br>
                        <a:rPr lang="en-US" dirty="0"/>
                      </a:br>
                      <a:r>
                        <a:rPr lang="en-US" dirty="0"/>
                        <a:t>Address</a:t>
                      </a:r>
                    </a:p>
                  </a:txBody>
                  <a:tcPr anchor="ctr">
                    <a:solidFill>
                      <a:schemeClr val="accent5"/>
                    </a:solidFill>
                  </a:tcPr>
                </a:tc>
                <a:tc>
                  <a:txBody>
                    <a:bodyPr/>
                    <a:lstStyle/>
                    <a:p>
                      <a:pPr algn="ctr"/>
                      <a:r>
                        <a:rPr lang="en-US" dirty="0"/>
                        <a:t>Type and Length</a:t>
                      </a:r>
                    </a:p>
                  </a:txBody>
                  <a:tcPr anchor="ctr">
                    <a:solidFill>
                      <a:srgbClr val="00B050"/>
                    </a:solidFill>
                  </a:tcPr>
                </a:tc>
                <a:tc>
                  <a:txBody>
                    <a:bodyPr/>
                    <a:lstStyle/>
                    <a:p>
                      <a:pPr algn="ctr"/>
                      <a:r>
                        <a:rPr lang="en-US" dirty="0"/>
                        <a:t>Data</a:t>
                      </a:r>
                    </a:p>
                  </a:txBody>
                  <a:tcPr anchor="ctr">
                    <a:solidFill>
                      <a:schemeClr val="accent3">
                        <a:lumMod val="75000"/>
                      </a:schemeClr>
                    </a:solidFill>
                  </a:tcPr>
                </a:tc>
                <a:tc>
                  <a:txBody>
                    <a:bodyPr/>
                    <a:lstStyle/>
                    <a:p>
                      <a:pPr algn="ctr"/>
                      <a:r>
                        <a:rPr lang="en-US" dirty="0"/>
                        <a:t>CRC</a:t>
                      </a:r>
                    </a:p>
                  </a:txBody>
                  <a:tcPr anchor="ctr">
                    <a:solidFill>
                      <a:schemeClr val="accent2">
                        <a:lumMod val="75000"/>
                      </a:schemeClr>
                    </a:solidFill>
                  </a:tcPr>
                </a:tc>
                <a:extLst>
                  <a:ext uri="{0D108BD9-81ED-4DB2-BD59-A6C34878D82A}">
                    <a16:rowId xmlns:a16="http://schemas.microsoft.com/office/drawing/2014/main" val="104825054"/>
                  </a:ext>
                </a:extLst>
              </a:tr>
            </a:tbl>
          </a:graphicData>
        </a:graphic>
      </p:graphicFrame>
    </p:spTree>
    <p:extLst>
      <p:ext uri="{BB962C8B-B14F-4D97-AF65-F5344CB8AC3E}">
        <p14:creationId xmlns:p14="http://schemas.microsoft.com/office/powerpoint/2010/main" val="3376771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231810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8965" y="3002565"/>
            <a:ext cx="8834070" cy="2088049"/>
          </a:xfrm>
        </p:spPr>
        <p:txBody>
          <a:bodyPr>
            <a:normAutofit/>
          </a:bodyPr>
          <a:lstStyle/>
          <a:p>
            <a:pPr marL="0" indent="0" algn="ctr">
              <a:buNone/>
            </a:pPr>
            <a:r>
              <a:rPr lang="en-US" sz="4800" dirty="0"/>
              <a:t>Need for Medium Access Control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081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340-7DE2-4264-993D-6A80168D0784}"/>
              </a:ext>
            </a:extLst>
          </p:cNvPr>
          <p:cNvSpPr>
            <a:spLocks noGrp="1"/>
          </p:cNvSpPr>
          <p:nvPr>
            <p:ph type="title"/>
          </p:nvPr>
        </p:nvSpPr>
        <p:spPr/>
        <p:txBody>
          <a:bodyPr/>
          <a:lstStyle/>
          <a:p>
            <a:r>
              <a:rPr lang="en-US" dirty="0"/>
              <a:t>What is hard about wireless?</a:t>
            </a:r>
          </a:p>
        </p:txBody>
      </p:sp>
      <p:sp>
        <p:nvSpPr>
          <p:cNvPr id="3" name="Content Placeholder 2">
            <a:extLst>
              <a:ext uri="{FF2B5EF4-FFF2-40B4-BE49-F238E27FC236}">
                <a16:creationId xmlns:a16="http://schemas.microsoft.com/office/drawing/2014/main" id="{A8DDD507-5729-4EE7-8461-0A5A43F88411}"/>
              </a:ext>
            </a:extLst>
          </p:cNvPr>
          <p:cNvSpPr>
            <a:spLocks noGrp="1"/>
          </p:cNvSpPr>
          <p:nvPr>
            <p:ph idx="1"/>
          </p:nvPr>
        </p:nvSpPr>
        <p:spPr/>
        <p:txBody>
          <a:bodyPr>
            <a:normAutofit lnSpcReduction="10000"/>
          </a:bodyPr>
          <a:lstStyle/>
          <a:p>
            <a:r>
              <a:rPr lang="en-US" dirty="0">
                <a:latin typeface="+mj-lt"/>
              </a:rPr>
              <a:t>There are no wires!</a:t>
            </a:r>
          </a:p>
          <a:p>
            <a:endParaRPr lang="en-US" dirty="0">
              <a:latin typeface="+mj-lt"/>
            </a:endParaRPr>
          </a:p>
          <a:p>
            <a:r>
              <a:rPr lang="en-US" dirty="0">
                <a:latin typeface="+mj-lt"/>
              </a:rPr>
              <a:t>Wired networks are constant, reliable, and physically isolated</a:t>
            </a:r>
          </a:p>
          <a:p>
            <a:pPr lvl="1"/>
            <a:r>
              <a:rPr lang="en-US" dirty="0">
                <a:latin typeface="+mj-lt"/>
              </a:rPr>
              <a:t>Ethernet has the same throughput minute-to-minute</a:t>
            </a:r>
          </a:p>
          <a:p>
            <a:pPr lvl="1"/>
            <a:r>
              <a:rPr lang="en-US" dirty="0">
                <a:latin typeface="+mj-lt"/>
              </a:rPr>
              <a:t>Bits sent through Ethernet or USB are (usually) received</a:t>
            </a:r>
          </a:p>
          <a:p>
            <a:pPr lvl="1"/>
            <a:endParaRPr lang="en-US" dirty="0">
              <a:latin typeface="+mj-lt"/>
            </a:endParaRPr>
          </a:p>
          <a:p>
            <a:r>
              <a:rPr lang="en-US" dirty="0">
                <a:latin typeface="+mj-lt"/>
              </a:rPr>
              <a:t>Wireless networks are variable, error-prone, and shared</a:t>
            </a:r>
          </a:p>
          <a:p>
            <a:pPr lvl="1"/>
            <a:r>
              <a:rPr lang="en-US" dirty="0" err="1">
                <a:latin typeface="+mj-lt"/>
              </a:rPr>
              <a:t>WiFi</a:t>
            </a:r>
            <a:r>
              <a:rPr lang="en-US" dirty="0">
                <a:latin typeface="+mj-lt"/>
              </a:rPr>
              <a:t> throughput changes based on location and walls</a:t>
            </a:r>
          </a:p>
          <a:p>
            <a:pPr lvl="1"/>
            <a:r>
              <a:rPr lang="en-US" dirty="0">
                <a:latin typeface="+mj-lt"/>
              </a:rPr>
              <a:t>Signals from nearby devices interfere with your signals</a:t>
            </a:r>
          </a:p>
          <a:p>
            <a:pPr lvl="1"/>
            <a:r>
              <a:rPr lang="en-US" dirty="0">
                <a:latin typeface="+mj-lt"/>
              </a:rPr>
              <a:t>Individual bits might flip or never be heard at all</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BDD5EF0-45E5-434E-AD45-E7099296C936}"/>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250427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9" y="1560365"/>
            <a:ext cx="6117474" cy="5161109"/>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29</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latin typeface="+mj-lt"/>
                <a:sym typeface="Wingdings" pitchFamily="2" charset="2"/>
              </a:rPr>
              <a:t>Communication layers and need for medium access control</a:t>
            </a:r>
          </a:p>
          <a:p>
            <a:r>
              <a:rPr lang="en-US" dirty="0">
                <a:latin typeface="+mj-lt"/>
                <a:sym typeface="Wingdings" pitchFamily="2" charset="2"/>
              </a:rPr>
              <a:t>MAC: Channelization protocols</a:t>
            </a:r>
          </a:p>
          <a:p>
            <a:r>
              <a:rPr lang="en-US" dirty="0">
                <a:latin typeface="+mj-lt"/>
                <a:sym typeface="Wingdings" pitchFamily="2" charset="2"/>
              </a:rPr>
              <a:t>MAC: Random access protocols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4479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4B82-B16C-48FB-AAB0-F370F67CD529}"/>
              </a:ext>
            </a:extLst>
          </p:cNvPr>
          <p:cNvSpPr>
            <a:spLocks noGrp="1"/>
          </p:cNvSpPr>
          <p:nvPr>
            <p:ph type="title"/>
          </p:nvPr>
        </p:nvSpPr>
        <p:spPr/>
        <p:txBody>
          <a:bodyPr/>
          <a:lstStyle/>
          <a:p>
            <a:r>
              <a:rPr lang="en-US" dirty="0"/>
              <a:t>Increasing network capacity is challenging</a:t>
            </a:r>
          </a:p>
        </p:txBody>
      </p:sp>
      <p:sp>
        <p:nvSpPr>
          <p:cNvPr id="3" name="Content Placeholder 2">
            <a:extLst>
              <a:ext uri="{FF2B5EF4-FFF2-40B4-BE49-F238E27FC236}">
                <a16:creationId xmlns:a16="http://schemas.microsoft.com/office/drawing/2014/main" id="{7724C4CE-494D-42CD-A1F9-D6DBADE1AFBC}"/>
              </a:ext>
            </a:extLst>
          </p:cNvPr>
          <p:cNvSpPr>
            <a:spLocks noGrp="1"/>
          </p:cNvSpPr>
          <p:nvPr>
            <p:ph idx="1"/>
          </p:nvPr>
        </p:nvSpPr>
        <p:spPr>
          <a:xfrm>
            <a:off x="838200" y="1873249"/>
            <a:ext cx="6220665" cy="5029200"/>
          </a:xfrm>
        </p:spPr>
        <p:txBody>
          <a:bodyPr/>
          <a:lstStyle/>
          <a:p>
            <a:r>
              <a:rPr lang="en-US" dirty="0">
                <a:latin typeface="+mj-lt"/>
              </a:rPr>
              <a:t>Wired networks just add more wires</a:t>
            </a:r>
          </a:p>
          <a:p>
            <a:pPr lvl="1"/>
            <a:r>
              <a:rPr lang="en-US" dirty="0">
                <a:latin typeface="+mj-lt"/>
              </a:rPr>
              <a:t>Buses are many signals in parallel to send more data</a:t>
            </a:r>
          </a:p>
          <a:p>
            <a:pPr lvl="1"/>
            <a:endParaRPr lang="en-US" dirty="0">
              <a:latin typeface="+mj-lt"/>
            </a:endParaRPr>
          </a:p>
          <a:p>
            <a:r>
              <a:rPr lang="en-US" dirty="0">
                <a:latin typeface="+mj-lt"/>
              </a:rPr>
              <a:t>Wireless networks are harder</a:t>
            </a:r>
          </a:p>
          <a:p>
            <a:pPr lvl="1"/>
            <a:r>
              <a:rPr lang="en-US" dirty="0">
                <a:latin typeface="+mj-lt"/>
              </a:rPr>
              <a:t>Adding more links increases interference</a:t>
            </a:r>
          </a:p>
          <a:p>
            <a:pPr lvl="1"/>
            <a:r>
              <a:rPr lang="en-US" dirty="0">
                <a:latin typeface="+mj-lt"/>
              </a:rPr>
              <a:t>Need to expand to different frequencies</a:t>
            </a:r>
          </a:p>
        </p:txBody>
      </p:sp>
      <p:sp>
        <p:nvSpPr>
          <p:cNvPr id="4" name="Slide Number Placeholder 3">
            <a:extLst>
              <a:ext uri="{FF2B5EF4-FFF2-40B4-BE49-F238E27FC236}">
                <a16:creationId xmlns:a16="http://schemas.microsoft.com/office/drawing/2014/main" id="{A0A979A5-22F7-4A8D-BD3A-E730D7BF904A}"/>
              </a:ext>
            </a:extLst>
          </p:cNvPr>
          <p:cNvSpPr>
            <a:spLocks noGrp="1"/>
          </p:cNvSpPr>
          <p:nvPr>
            <p:ph type="sldNum" sz="quarter" idx="12"/>
          </p:nvPr>
        </p:nvSpPr>
        <p:spPr/>
        <p:txBody>
          <a:bodyPr/>
          <a:lstStyle/>
          <a:p>
            <a:fld id="{0778C724-3839-4D76-A707-B4C23905D055}" type="slidenum">
              <a:rPr lang="en-US" smtClean="0"/>
              <a:t>30</a:t>
            </a:fld>
            <a:endParaRPr lang="en-US"/>
          </a:p>
        </p:txBody>
      </p:sp>
      <p:cxnSp>
        <p:nvCxnSpPr>
          <p:cNvPr id="5" name="Straight Connector 4">
            <a:extLst>
              <a:ext uri="{FF2B5EF4-FFF2-40B4-BE49-F238E27FC236}">
                <a16:creationId xmlns:a16="http://schemas.microsoft.com/office/drawing/2014/main" id="{161C4690-812F-48C7-BB55-92618BC97260}"/>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entagon 5">
            <a:extLst>
              <a:ext uri="{FF2B5EF4-FFF2-40B4-BE49-F238E27FC236}">
                <a16:creationId xmlns:a16="http://schemas.microsoft.com/office/drawing/2014/main" id="{B64F43A3-F744-4A01-9945-F38CE56B3B0B}"/>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D0774D27-F0BF-43E3-A5BA-2A22A1079F79}"/>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94A22F05-3901-4F63-BA24-C68941349781}"/>
              </a:ext>
            </a:extLst>
          </p:cNvPr>
          <p:cNvSpPr/>
          <p:nvPr/>
        </p:nvSpPr>
        <p:spPr>
          <a:xfrm>
            <a:off x="8782052" y="4016377"/>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F31FCFFD-47C2-42A8-A617-008DECEF6664}"/>
              </a:ext>
            </a:extLst>
          </p:cNvPr>
          <p:cNvSpPr/>
          <p:nvPr/>
        </p:nvSpPr>
        <p:spPr>
          <a:xfrm>
            <a:off x="9620253" y="4562476"/>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970A4D-3B90-4371-B968-8C7A3353B922}"/>
              </a:ext>
            </a:extLst>
          </p:cNvPr>
          <p:cNvSpPr/>
          <p:nvPr/>
        </p:nvSpPr>
        <p:spPr>
          <a:xfrm>
            <a:off x="7683500" y="2917825"/>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59A410-D0BD-4D1E-BD15-B749399D7CBC}"/>
              </a:ext>
            </a:extLst>
          </p:cNvPr>
          <p:cNvSpPr/>
          <p:nvPr/>
        </p:nvSpPr>
        <p:spPr>
          <a:xfrm>
            <a:off x="8528051" y="3463924"/>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0F0CA6-1887-4C66-9C85-A9C353A3C4A1}"/>
              </a:ext>
            </a:extLst>
          </p:cNvPr>
          <p:cNvCxnSpPr/>
          <p:nvPr/>
        </p:nvCxnSpPr>
        <p:spPr>
          <a:xfrm>
            <a:off x="7683500" y="1997073"/>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entagon 12">
            <a:extLst>
              <a:ext uri="{FF2B5EF4-FFF2-40B4-BE49-F238E27FC236}">
                <a16:creationId xmlns:a16="http://schemas.microsoft.com/office/drawing/2014/main" id="{B9668871-0FE2-4BA4-9D1F-E42D8A8CB484}"/>
              </a:ext>
            </a:extLst>
          </p:cNvPr>
          <p:cNvSpPr/>
          <p:nvPr/>
        </p:nvSpPr>
        <p:spPr>
          <a:xfrm>
            <a:off x="7518400" y="1831973"/>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BC3E339-C843-4D95-992A-B4095307352C}"/>
              </a:ext>
            </a:extLst>
          </p:cNvPr>
          <p:cNvSpPr/>
          <p:nvPr/>
        </p:nvSpPr>
        <p:spPr>
          <a:xfrm>
            <a:off x="10185400" y="1831972"/>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FB33D325-3489-4D19-96D9-CE1AC8570588}"/>
              </a:ext>
            </a:extLst>
          </p:cNvPr>
          <p:cNvSpPr/>
          <p:nvPr/>
        </p:nvSpPr>
        <p:spPr>
          <a:xfrm>
            <a:off x="8451853" y="4387849"/>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2574B13D-B502-4BD0-A29C-4E7D009A9860}"/>
              </a:ext>
            </a:extLst>
          </p:cNvPr>
          <p:cNvSpPr/>
          <p:nvPr/>
        </p:nvSpPr>
        <p:spPr>
          <a:xfrm>
            <a:off x="9290054" y="4933948"/>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119E40-7165-4C76-8B32-67C3857C2EF7}"/>
              </a:ext>
            </a:extLst>
          </p:cNvPr>
          <p:cNvSpPr/>
          <p:nvPr/>
        </p:nvSpPr>
        <p:spPr>
          <a:xfrm>
            <a:off x="7353301" y="3289297"/>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8959DF-A4A1-4A99-B208-F3DEE389D6D1}"/>
              </a:ext>
            </a:extLst>
          </p:cNvPr>
          <p:cNvSpPr/>
          <p:nvPr/>
        </p:nvSpPr>
        <p:spPr>
          <a:xfrm>
            <a:off x="8197852" y="3835396"/>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400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Wired vs. Wireless</a:t>
            </a:r>
          </a:p>
        </p:txBody>
      </p:sp>
      <p:sp>
        <p:nvSpPr>
          <p:cNvPr id="3" name="Content Placeholder 2"/>
          <p:cNvSpPr>
            <a:spLocks noGrp="1"/>
          </p:cNvSpPr>
          <p:nvPr>
            <p:ph idx="1"/>
          </p:nvPr>
        </p:nvSpPr>
        <p:spPr>
          <a:xfrm>
            <a:off x="971798" y="1671637"/>
            <a:ext cx="10630394" cy="4684713"/>
          </a:xfrm>
        </p:spPr>
        <p:txBody>
          <a:bodyPr>
            <a:normAutofit/>
          </a:bodyPr>
          <a:lstStyle/>
          <a:p>
            <a:r>
              <a:rPr lang="en-US" dirty="0">
                <a:latin typeface="+mj-lt"/>
              </a:rPr>
              <a:t>Key difference between wired and wireless is the need to support multiple access as w</a:t>
            </a:r>
            <a:r>
              <a:rPr lang="en-US" sz="2800" dirty="0">
                <a:latin typeface="+mj-lt"/>
              </a:rPr>
              <a:t>ireless is broadcast in nature</a:t>
            </a:r>
          </a:p>
          <a:p>
            <a:endParaRPr lang="en-US" dirty="0">
              <a:latin typeface="+mj-lt"/>
            </a:endParaRPr>
          </a:p>
          <a:p>
            <a:r>
              <a:rPr lang="en-US" dirty="0">
                <a:latin typeface="+mj-lt"/>
              </a:rPr>
              <a:t>How does a network determine which transmitter gets to transmit?</a:t>
            </a:r>
          </a:p>
          <a:p>
            <a:endParaRPr lang="en-US" dirty="0">
              <a:latin typeface="+mj-lt"/>
            </a:endParaRPr>
          </a:p>
          <a:p>
            <a:r>
              <a:rPr lang="en-US" dirty="0">
                <a:latin typeface="+mj-lt"/>
              </a:rPr>
              <a:t>Remember: the wireless medium is inherently broadcast</a:t>
            </a:r>
          </a:p>
          <a:p>
            <a:pPr lvl="1"/>
            <a:r>
              <a:rPr lang="en-US" sz="2800" dirty="0">
                <a:latin typeface="+mj-lt"/>
              </a:rPr>
              <a:t>Two simultaneous transmitters may lose both packets</a:t>
            </a:r>
          </a:p>
          <a:p>
            <a:endParaRPr lang="en-US" sz="2800" dirty="0">
              <a:latin typeface="+mj-lt"/>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33351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noAutofit/>
          </a:bodyPr>
          <a:lstStyle/>
          <a:p>
            <a:r>
              <a:rPr lang="en-US" dirty="0">
                <a:latin typeface="+mj-lt"/>
              </a:rPr>
              <a:t>How do we determine who gets to speak?</a:t>
            </a:r>
          </a:p>
          <a:p>
            <a:pPr lvl="1"/>
            <a:r>
              <a:rPr lang="en-US" sz="2800" dirty="0">
                <a:latin typeface="+mj-lt"/>
              </a:rPr>
              <a:t>Two simultaneous speakers also lose both “transmissions”</a:t>
            </a:r>
          </a:p>
          <a:p>
            <a:pPr lvl="1"/>
            <a:endParaRPr lang="en-US" sz="2800" dirty="0">
              <a:latin typeface="+mj-lt"/>
            </a:endParaRPr>
          </a:p>
          <a:p>
            <a:r>
              <a:rPr lang="en-US" dirty="0">
                <a:latin typeface="+mj-lt"/>
              </a:rPr>
              <a:t>Eye contact (or raise hand) -&gt; out-of-band communication</a:t>
            </a:r>
          </a:p>
          <a:p>
            <a:r>
              <a:rPr lang="en-US" dirty="0">
                <a:latin typeface="+mj-lt"/>
              </a:rPr>
              <a:t>Wait until it’s quiet for some time -&gt; carrier sense multiple access</a:t>
            </a:r>
          </a:p>
          <a:p>
            <a:r>
              <a:rPr lang="en-US" dirty="0">
                <a:latin typeface="+mj-lt"/>
              </a:rPr>
              <a:t>Strict turn order -&gt; time division multiple access</a:t>
            </a:r>
          </a:p>
          <a:p>
            <a:r>
              <a:rPr lang="en-US" dirty="0">
                <a:latin typeface="+mj-lt"/>
              </a:rPr>
              <a:t>Just speak and hope it works -&gt; ALOHA</a:t>
            </a:r>
          </a:p>
          <a:p>
            <a:r>
              <a:rPr lang="en-US" dirty="0">
                <a:latin typeface="+mj-lt"/>
              </a:rPr>
              <a:t>Everybody sing at different tones -&gt; frequency division multiple access</a:t>
            </a:r>
            <a:br>
              <a:rPr lang="en-US" dirty="0">
                <a:latin typeface="+mj-lt"/>
              </a:rPr>
            </a:br>
            <a:r>
              <a:rPr lang="en-US" dirty="0">
                <a:latin typeface="+mj-lt"/>
              </a:rPr>
              <a:t>(stretching the metaphor)</a:t>
            </a:r>
          </a:p>
          <a:p>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1764582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What can be mechanisms for multiple access</a:t>
            </a:r>
            <a:endParaRPr lang="en-US" sz="3200" dirty="0"/>
          </a:p>
        </p:txBody>
      </p:sp>
      <p:sp>
        <p:nvSpPr>
          <p:cNvPr id="10244" name="Rectangle 3"/>
          <p:cNvSpPr>
            <a:spLocks noGrp="1" noChangeArrowheads="1"/>
          </p:cNvSpPr>
          <p:nvPr>
            <p:ph idx="1"/>
          </p:nvPr>
        </p:nvSpPr>
        <p:spPr>
          <a:xfrm>
            <a:off x="838199" y="1635703"/>
            <a:ext cx="11001499" cy="3072775"/>
          </a:xfrm>
        </p:spPr>
        <p:txBody>
          <a:bodyPr/>
          <a:lstStyle/>
          <a:p>
            <a:pPr marL="0" indent="0" eaLnBrk="1" hangingPunct="1">
              <a:lnSpc>
                <a:spcPct val="90000"/>
              </a:lnSpc>
              <a:buNone/>
            </a:pPr>
            <a:r>
              <a:rPr lang="en-US" dirty="0">
                <a:latin typeface="+mj-lt"/>
              </a:rPr>
              <a:t>How to enable multiple devices to communicate over shared channel?</a:t>
            </a:r>
          </a:p>
          <a:p>
            <a:pPr eaLnBrk="1" hangingPunct="1">
              <a:lnSpc>
                <a:spcPct val="90000"/>
              </a:lnSpc>
            </a:pPr>
            <a:endParaRPr lang="en-US" dirty="0">
              <a:latin typeface="+mj-lt"/>
            </a:endParaRPr>
          </a:p>
          <a:p>
            <a:pPr lvl="1" eaLnBrk="1" hangingPunct="1">
              <a:lnSpc>
                <a:spcPct val="90000"/>
              </a:lnSpc>
            </a:pPr>
            <a:r>
              <a:rPr lang="en-US" dirty="0">
                <a:latin typeface="+mj-lt"/>
              </a:rPr>
              <a:t>Avoid or reduce collisions</a:t>
            </a:r>
          </a:p>
          <a:p>
            <a:pPr lvl="1" eaLnBrk="1" hangingPunct="1">
              <a:lnSpc>
                <a:spcPct val="90000"/>
              </a:lnSpc>
            </a:pPr>
            <a:r>
              <a:rPr lang="en-US" dirty="0">
                <a:latin typeface="+mj-lt"/>
              </a:rPr>
              <a:t>Detect collisions (less common in wireless) </a:t>
            </a:r>
          </a:p>
          <a:p>
            <a:pPr lvl="1" eaLnBrk="1" hangingPunct="1">
              <a:lnSpc>
                <a:spcPct val="90000"/>
              </a:lnSpc>
            </a:pPr>
            <a:r>
              <a:rPr lang="en-US" dirty="0">
                <a:latin typeface="+mj-lt"/>
              </a:rPr>
              <a:t>Decide when to retransmit</a:t>
            </a:r>
          </a:p>
          <a:p>
            <a:pPr eaLnBrk="1" hangingPunct="1">
              <a:lnSpc>
                <a:spcPct val="90000"/>
              </a:lnSpc>
            </a:pPr>
            <a:endParaRPr lang="en-US" dirty="0"/>
          </a:p>
          <a:p>
            <a:pPr lvl="1" eaLnBrk="1" hangingPunct="1">
              <a:lnSpc>
                <a:spcPct val="90000"/>
              </a:lnSpc>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2972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4"/>
          <p:cNvSpPr>
            <a:spLocks noChangeArrowheads="1"/>
          </p:cNvSpPr>
          <p:nvPr/>
        </p:nvSpPr>
        <p:spPr bwMode="auto">
          <a:xfrm>
            <a:off x="1201003" y="484679"/>
            <a:ext cx="10109656"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Taxonomy of multiple-access protocols</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4" y="1714500"/>
            <a:ext cx="8453437" cy="1638300"/>
          </a:xfrm>
          <a:prstGeom prst="rect">
            <a:avLst/>
          </a:prstGeom>
          <a:solidFill>
            <a:schemeClr val="bg1"/>
          </a:solidFill>
          <a:ln>
            <a:noFill/>
          </a:ln>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6" y="3352801"/>
            <a:ext cx="7834313" cy="987425"/>
          </a:xfrm>
          <a:prstGeom prst="rect">
            <a:avLst/>
          </a:prstGeom>
          <a:solidFill>
            <a:schemeClr val="bg1"/>
          </a:solidFill>
          <a:ln>
            <a:noFill/>
          </a:ln>
        </p:spPr>
      </p:pic>
      <p:sp>
        <p:nvSpPr>
          <p:cNvPr id="2" name="Rounded Rectangle 1"/>
          <p:cNvSpPr/>
          <p:nvPr/>
        </p:nvSpPr>
        <p:spPr bwMode="auto">
          <a:xfrm>
            <a:off x="17526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4" name="TextBox 3"/>
          <p:cNvSpPr txBox="1"/>
          <p:nvPr/>
        </p:nvSpPr>
        <p:spPr>
          <a:xfrm>
            <a:off x="1981792" y="4507629"/>
            <a:ext cx="2707731" cy="923330"/>
          </a:xfrm>
          <a:prstGeom prst="rect">
            <a:avLst/>
          </a:prstGeom>
          <a:solidFill>
            <a:schemeClr val="bg1"/>
          </a:solidFill>
        </p:spPr>
        <p:txBody>
          <a:bodyPr wrap="square" rtlCol="0">
            <a:spAutoFit/>
          </a:bodyPr>
          <a:lstStyle/>
          <a:p>
            <a:r>
              <a:rPr lang="en-US" dirty="0"/>
              <a:t>Reduce collision,</a:t>
            </a:r>
          </a:p>
          <a:p>
            <a:r>
              <a:rPr lang="en-US" dirty="0"/>
              <a:t>“manage” retransmission </a:t>
            </a:r>
          </a:p>
          <a:p>
            <a:pPr marL="342900" indent="-342900">
              <a:buFont typeface="Arial" panose="020B0604020202020204" pitchFamily="34" charset="0"/>
              <a:buChar char="•"/>
            </a:pPr>
            <a:endParaRPr lang="en-US" dirty="0"/>
          </a:p>
        </p:txBody>
      </p:sp>
      <p:sp>
        <p:nvSpPr>
          <p:cNvPr id="9" name="TextBox 8"/>
          <p:cNvSpPr txBox="1"/>
          <p:nvPr/>
        </p:nvSpPr>
        <p:spPr>
          <a:xfrm>
            <a:off x="7306101" y="4507629"/>
            <a:ext cx="1783308" cy="369332"/>
          </a:xfrm>
          <a:prstGeom prst="rect">
            <a:avLst/>
          </a:prstGeom>
          <a:noFill/>
        </p:spPr>
        <p:txBody>
          <a:bodyPr wrap="square" rtlCol="0">
            <a:spAutoFit/>
          </a:bodyPr>
          <a:lstStyle/>
          <a:p>
            <a:r>
              <a:rPr lang="en-US" dirty="0"/>
              <a:t>Avoid collision</a:t>
            </a:r>
          </a:p>
        </p:txBody>
      </p:sp>
    </p:spTree>
    <p:extLst>
      <p:ext uri="{BB962C8B-B14F-4D97-AF65-F5344CB8AC3E}">
        <p14:creationId xmlns:p14="http://schemas.microsoft.com/office/powerpoint/2010/main" val="1387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037"/>
                                        </p:tgtEl>
                                        <p:attrNameLst>
                                          <p:attrName>style.visibility</p:attrName>
                                        </p:attrNameLst>
                                      </p:cBhvr>
                                      <p:to>
                                        <p:strVal val="visible"/>
                                      </p:to>
                                    </p:set>
                                    <p:anim calcmode="lin" valueType="num">
                                      <p:cBhvr additive="base">
                                        <p:cTn id="15" dur="500" fill="hold"/>
                                        <p:tgtEl>
                                          <p:spTgt spid="44037"/>
                                        </p:tgtEl>
                                        <p:attrNameLst>
                                          <p:attrName>ppt_x</p:attrName>
                                        </p:attrNameLst>
                                      </p:cBhvr>
                                      <p:tavLst>
                                        <p:tav tm="0">
                                          <p:val>
                                            <p:strVal val="#ppt_x"/>
                                          </p:val>
                                        </p:tav>
                                        <p:tav tm="100000">
                                          <p:val>
                                            <p:strVal val="#ppt_x"/>
                                          </p:val>
                                        </p:tav>
                                      </p:tavLst>
                                    </p:anim>
                                    <p:anim calcmode="lin" valueType="num">
                                      <p:cBhvr additive="base">
                                        <p:cTn id="16"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Communication layers and need for medium access control</a:t>
            </a:r>
          </a:p>
          <a:p>
            <a:r>
              <a:rPr lang="en-US" b="1" dirty="0">
                <a:latin typeface="+mj-lt"/>
                <a:sym typeface="Wingdings" pitchFamily="2" charset="2"/>
              </a:rPr>
              <a:t>MAC: Channelization protocols</a:t>
            </a:r>
          </a:p>
          <a:p>
            <a:r>
              <a:rPr lang="en-US" dirty="0">
                <a:latin typeface="+mj-lt"/>
                <a:sym typeface="Wingdings" pitchFamily="2" charset="2"/>
              </a:rPr>
              <a:t>MAC: Random access protocols</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279875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Channelization Protocols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89175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596978" y="1505865"/>
            <a:ext cx="10998044" cy="4351338"/>
          </a:xfrm>
        </p:spPr>
        <p:txBody>
          <a:bodyPr>
            <a:noAutofit/>
          </a:bodyPr>
          <a:lstStyle/>
          <a:p>
            <a:r>
              <a:rPr lang="en-US" dirty="0">
                <a:latin typeface="+mj-lt"/>
              </a:rPr>
              <a:t>Separate transmissions by placing them at different frequencies</a:t>
            </a:r>
          </a:p>
          <a:p>
            <a:r>
              <a:rPr lang="en-US" sz="2400" dirty="0"/>
              <a:t>Channel:</a:t>
            </a:r>
          </a:p>
          <a:p>
            <a:endParaRPr lang="en-US" sz="2400" dirty="0"/>
          </a:p>
          <a:p>
            <a:r>
              <a:rPr lang="en-US" dirty="0">
                <a:latin typeface="+mj-lt"/>
              </a:rPr>
              <a:t>Technically, each device can use  a separate, fixed frequency</a:t>
            </a:r>
          </a:p>
          <a:p>
            <a:pPr lvl="1"/>
            <a:r>
              <a:rPr lang="en-US" sz="2800" dirty="0">
                <a:latin typeface="+mj-lt"/>
              </a:rPr>
              <a:t>One example can be walkie-talkies</a:t>
            </a:r>
          </a:p>
          <a:p>
            <a:pPr lvl="1"/>
            <a:r>
              <a:rPr lang="en-US" sz="2800" dirty="0"/>
              <a:t>What are disadvantages of giving every device own frequency?</a:t>
            </a:r>
            <a:endParaRPr lang="en-US" sz="2800" dirty="0">
              <a:latin typeface="+mj-lt"/>
            </a:endParaRPr>
          </a:p>
          <a:p>
            <a:endParaRPr lang="en-US" dirty="0">
              <a:latin typeface="+mj-lt"/>
            </a:endParaRPr>
          </a:p>
          <a:p>
            <a:r>
              <a:rPr lang="en-US" dirty="0">
                <a:latin typeface="+mj-lt"/>
              </a:rPr>
              <a:t>Conceptually, how RF channels work</a:t>
            </a:r>
          </a:p>
          <a:p>
            <a:pPr lvl="1"/>
            <a:r>
              <a:rPr lang="en-US" sz="2800" dirty="0" err="1">
                <a:latin typeface="+mj-lt"/>
              </a:rPr>
              <a:t>WiFi</a:t>
            </a:r>
            <a:r>
              <a:rPr lang="en-US" sz="2800" dirty="0">
                <a:latin typeface="+mj-lt"/>
              </a:rPr>
              <a:t> networks pick different bands</a:t>
            </a:r>
          </a:p>
          <a:p>
            <a:pPr lvl="1"/>
            <a:r>
              <a:rPr lang="en-US" sz="2800" dirty="0">
                <a:latin typeface="+mj-lt"/>
              </a:rPr>
              <a:t>802.15.4 picks a channel to communicate 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5" name="Picture 2">
            <a:extLst>
              <a:ext uri="{FF2B5EF4-FFF2-40B4-BE49-F238E27FC236}">
                <a16:creationId xmlns:a16="http://schemas.microsoft.com/office/drawing/2014/main" id="{5EDCB78C-80ED-4A30-BA27-723D42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839" y="4339480"/>
            <a:ext cx="3345183" cy="169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2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706160" y="1589711"/>
            <a:ext cx="11385756" cy="3898648"/>
          </a:xfrm>
        </p:spPr>
        <p:txBody>
          <a:bodyPr>
            <a:noAutofit/>
          </a:bodyPr>
          <a:lstStyle/>
          <a:p>
            <a:r>
              <a:rPr lang="en-US" dirty="0">
                <a:latin typeface="+mj-lt"/>
              </a:rPr>
              <a:t>Separate wireless transmissions by placing them at different frequencies</a:t>
            </a:r>
          </a:p>
          <a:p>
            <a:r>
              <a:rPr lang="en-US" b="1" dirty="0"/>
              <a:t>Channel:</a:t>
            </a:r>
          </a:p>
          <a:p>
            <a:endParaRPr lang="en-US" sz="2400" dirty="0"/>
          </a:p>
          <a:p>
            <a:r>
              <a:rPr lang="en-US" dirty="0">
                <a:latin typeface="+mj-lt"/>
              </a:rPr>
              <a:t>Technically, each device can use  a separate, fixed frequency</a:t>
            </a:r>
          </a:p>
          <a:p>
            <a:pPr lvl="1"/>
            <a:r>
              <a:rPr lang="en-US" sz="2800" dirty="0">
                <a:latin typeface="+mj-lt"/>
              </a:rPr>
              <a:t>One example can be walkie-talkies (mostly separate)</a:t>
            </a:r>
          </a:p>
          <a:p>
            <a:pPr lvl="1"/>
            <a:r>
              <a:rPr lang="en-US" sz="2800" dirty="0"/>
              <a:t>What are disadvantages of giving every device own frequency?</a:t>
            </a:r>
            <a:endParaRPr lang="en-US" sz="2800"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04009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0936" y="3049179"/>
            <a:ext cx="8033987" cy="1258094"/>
          </a:xfrm>
        </p:spPr>
        <p:txBody>
          <a:bodyPr>
            <a:normAutofit/>
          </a:bodyPr>
          <a:lstStyle/>
          <a:p>
            <a:pPr marL="0" indent="0" algn="ctr">
              <a:buNone/>
            </a:pPr>
            <a:r>
              <a:rPr lang="en-US" sz="4800" dirty="0"/>
              <a:t>Let us review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02452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658" y="322943"/>
            <a:ext cx="10167256" cy="1485900"/>
          </a:xfrm>
        </p:spPr>
        <p:txBody>
          <a:bodyPr/>
          <a:lstStyle/>
          <a:p>
            <a:r>
              <a:rPr lang="en-US" dirty="0"/>
              <a:t>Wireless communication over multiple channels</a:t>
            </a:r>
          </a:p>
        </p:txBody>
      </p:sp>
      <p:sp>
        <p:nvSpPr>
          <p:cNvPr id="3" name="Content Placeholder 2"/>
          <p:cNvSpPr>
            <a:spLocks noGrp="1"/>
          </p:cNvSpPr>
          <p:nvPr>
            <p:ph idx="1"/>
          </p:nvPr>
        </p:nvSpPr>
        <p:spPr>
          <a:xfrm>
            <a:off x="921658" y="2010229"/>
            <a:ext cx="10268856" cy="4524828"/>
          </a:xfrm>
        </p:spPr>
        <p:txBody>
          <a:bodyPr/>
          <a:lstStyle/>
          <a:p>
            <a:r>
              <a:rPr lang="en-US" dirty="0">
                <a:latin typeface="+mj-lt"/>
              </a:rPr>
              <a:t>Why do we need multiple channel for wireless communication?</a:t>
            </a:r>
          </a:p>
          <a:p>
            <a:pPr lvl="1"/>
            <a:r>
              <a:rPr lang="en-US" dirty="0">
                <a:latin typeface="+mj-lt"/>
              </a:rPr>
              <a:t>Increase throughput</a:t>
            </a:r>
          </a:p>
          <a:p>
            <a:pPr lvl="1"/>
            <a:r>
              <a:rPr lang="en-US" sz="2400" dirty="0">
                <a:latin typeface="+mj-lt"/>
              </a:rPr>
              <a:t>spatial diversity</a:t>
            </a:r>
          </a:p>
          <a:p>
            <a:pPr lvl="1"/>
            <a:r>
              <a:rPr lang="en-US" dirty="0">
                <a:latin typeface="+mj-lt"/>
              </a:rPr>
              <a:t>Increase reliability </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40</a:t>
            </a:fld>
            <a:endParaRPr lang="en-US" dirty="0"/>
          </a:p>
        </p:txBody>
      </p:sp>
    </p:spTree>
    <p:extLst>
      <p:ext uri="{BB962C8B-B14F-4D97-AF65-F5344CB8AC3E}">
        <p14:creationId xmlns:p14="http://schemas.microsoft.com/office/powerpoint/2010/main" val="583610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783" y="533549"/>
            <a:ext cx="7949045" cy="1143000"/>
          </a:xfrm>
        </p:spPr>
        <p:txBody>
          <a:bodyPr>
            <a:normAutofit/>
          </a:bodyPr>
          <a:lstStyle/>
          <a:p>
            <a:r>
              <a:rPr lang="en-US" dirty="0"/>
              <a:t>Multi Channel MAC Protocols</a:t>
            </a:r>
          </a:p>
        </p:txBody>
      </p:sp>
      <p:sp>
        <p:nvSpPr>
          <p:cNvPr id="3" name="Content Placeholder 2"/>
          <p:cNvSpPr>
            <a:spLocks noGrp="1"/>
          </p:cNvSpPr>
          <p:nvPr>
            <p:ph idx="1"/>
          </p:nvPr>
        </p:nvSpPr>
        <p:spPr>
          <a:xfrm>
            <a:off x="1324451" y="1928960"/>
            <a:ext cx="9111320" cy="4427389"/>
          </a:xfrm>
        </p:spPr>
        <p:txBody>
          <a:bodyPr>
            <a:normAutofit/>
          </a:bodyPr>
          <a:lstStyle/>
          <a:p>
            <a:r>
              <a:rPr lang="en-US" sz="2400" dirty="0">
                <a:latin typeface="Calibri Light" panose="020F0302020204030204" pitchFamily="34" charset="0"/>
                <a:cs typeface="Calibri Light" panose="020F0302020204030204" pitchFamily="34" charset="0"/>
              </a:rPr>
              <a:t>Use a control channel:</a:t>
            </a:r>
          </a:p>
          <a:p>
            <a:pPr lvl="1"/>
            <a:r>
              <a:rPr lang="en-US" dirty="0">
                <a:latin typeface="Calibri Light" panose="020F0302020204030204" pitchFamily="34" charset="0"/>
                <a:cs typeface="Calibri Light" panose="020F0302020204030204" pitchFamily="34" charset="0"/>
              </a:rPr>
              <a:t>Use of a default channel and time synchronization for control message exchange</a:t>
            </a:r>
          </a:p>
          <a:p>
            <a:pPr lvl="1"/>
            <a:r>
              <a:rPr lang="en-US" dirty="0">
                <a:latin typeface="Calibri Light" panose="020F0302020204030204" pitchFamily="34" charset="0"/>
                <a:cs typeface="Calibri Light" panose="020F0302020204030204" pitchFamily="34" charset="0"/>
              </a:rPr>
              <a:t>Nodes switch to a different channel for data communication</a:t>
            </a:r>
          </a:p>
          <a:p>
            <a:r>
              <a:rPr lang="en-US" sz="2400" dirty="0">
                <a:latin typeface="Calibri Light" panose="020F0302020204030204" pitchFamily="34" charset="0"/>
                <a:cs typeface="Calibri Light" panose="020F0302020204030204" pitchFamily="34" charset="0"/>
              </a:rPr>
              <a:t>All channels are used for data communication:</a:t>
            </a:r>
          </a:p>
          <a:p>
            <a:pPr lvl="1"/>
            <a:r>
              <a:rPr lang="en-US" dirty="0">
                <a:latin typeface="Calibri Light" panose="020F0302020204030204" pitchFamily="34" charset="0"/>
                <a:cs typeface="Calibri Light" panose="020F0302020204030204" pitchFamily="34" charset="0"/>
              </a:rPr>
              <a:t>Nodes switches to another channel when link quality is bad</a:t>
            </a:r>
          </a:p>
          <a:p>
            <a:pPr lvl="1"/>
            <a:r>
              <a:rPr lang="en-US" dirty="0">
                <a:latin typeface="Calibri Light" panose="020F0302020204030204" pitchFamily="34" charset="0"/>
                <a:cs typeface="Calibri Light" panose="020F0302020204030204" pitchFamily="34" charset="0"/>
              </a:rPr>
              <a:t>How do we find a “good” channel to switch to?</a:t>
            </a:r>
            <a:r>
              <a:rPr lang="en-US" sz="2200" dirty="0">
                <a:latin typeface="Calibri Light" panose="020F0302020204030204" pitchFamily="34" charset="0"/>
                <a:cs typeface="Calibri Light" panose="020F0302020204030204" pitchFamily="34" charset="0"/>
              </a:rPr>
              <a:t> </a:t>
            </a:r>
          </a:p>
          <a:p>
            <a:endParaRPr lang="en-US" sz="2400" dirty="0"/>
          </a:p>
          <a:p>
            <a:pPr lvl="1"/>
            <a:endParaRPr lang="en-US" dirty="0"/>
          </a:p>
          <a:p>
            <a:endParaRPr lang="en-US" sz="1600" dirty="0"/>
          </a:p>
        </p:txBody>
      </p:sp>
      <p:sp>
        <p:nvSpPr>
          <p:cNvPr id="4" name="Slide Number Placeholder 3"/>
          <p:cNvSpPr>
            <a:spLocks noGrp="1"/>
          </p:cNvSpPr>
          <p:nvPr>
            <p:ph type="sldNum" sz="quarter" idx="12"/>
          </p:nvPr>
        </p:nvSpPr>
        <p:spPr/>
        <p:txBody>
          <a:bodyPr/>
          <a:lstStyle/>
          <a:p>
            <a:fld id="{69E57DC2-970A-4B3E-BB1C-7A09969E49DF}" type="slidenum">
              <a:rPr lang="en-US" smtClean="0"/>
              <a:t>41</a:t>
            </a:fld>
            <a:endParaRPr lang="en-US" dirty="0"/>
          </a:p>
        </p:txBody>
      </p:sp>
    </p:spTree>
    <p:extLst>
      <p:ext uri="{BB962C8B-B14F-4D97-AF65-F5344CB8AC3E}">
        <p14:creationId xmlns:p14="http://schemas.microsoft.com/office/powerpoint/2010/main" val="2316490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Wifi</a:t>
            </a:r>
            <a:r>
              <a:rPr lang="en-US" dirty="0"/>
              <a:t> Channels </a:t>
            </a:r>
          </a:p>
        </p:txBody>
      </p:sp>
      <p:pic>
        <p:nvPicPr>
          <p:cNvPr id="1026" name="Picture 2" descr="https://upload.wikimedia.org/wikipedia/commons/thumb/8/8c/2.4_GHz_Wi-Fi_channels_%28802.11b%2Cg_WLAN%29.svg/1700px-2.4_GHz_Wi-Fi_channels_%28802.11b%2Cg_WLAN%29.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947" y="1600200"/>
            <a:ext cx="7772400" cy="1810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30438" y="3810000"/>
            <a:ext cx="7751618" cy="1446550"/>
          </a:xfrm>
          <a:prstGeom prst="rect">
            <a:avLst/>
          </a:prstGeom>
        </p:spPr>
        <p:txBody>
          <a:bodyPr wrap="square">
            <a:spAutoFit/>
          </a:bodyPr>
          <a:lstStyle/>
          <a:p>
            <a:r>
              <a:rPr lang="en-US" dirty="0"/>
              <a:t>14 channels designated in the 2.4 GHz range spaced 5 MHz apart (with the exception of a 12 MHz spacing before channel 14)</a:t>
            </a:r>
          </a:p>
          <a:p>
            <a:endParaRPr lang="en-US" dirty="0"/>
          </a:p>
          <a:p>
            <a:r>
              <a:rPr lang="en-US" sz="1600" dirty="0"/>
              <a:t>https://en.wikipedia.org/wiki/List_of_WLAN_channels</a:t>
            </a:r>
          </a:p>
          <a:p>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42</a:t>
            </a:fld>
            <a:endParaRPr lang="en-US" dirty="0"/>
          </a:p>
        </p:txBody>
      </p:sp>
    </p:spTree>
    <p:extLst>
      <p:ext uri="{BB962C8B-B14F-4D97-AF65-F5344CB8AC3E}">
        <p14:creationId xmlns:p14="http://schemas.microsoft.com/office/powerpoint/2010/main" val="1450612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ZigBee Channels </a:t>
            </a:r>
          </a:p>
        </p:txBody>
      </p:sp>
      <p:pic>
        <p:nvPicPr>
          <p:cNvPr id="6" name="Picture 5"/>
          <p:cNvPicPr>
            <a:picLocks noChangeAspect="1"/>
          </p:cNvPicPr>
          <p:nvPr/>
        </p:nvPicPr>
        <p:blipFill>
          <a:blip r:embed="rId2"/>
          <a:stretch>
            <a:fillRect/>
          </a:stretch>
        </p:blipFill>
        <p:spPr>
          <a:xfrm>
            <a:off x="2084046" y="1219200"/>
            <a:ext cx="8065185" cy="4419600"/>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43</a:t>
            </a:fld>
            <a:endParaRPr lang="en-US" dirty="0"/>
          </a:p>
        </p:txBody>
      </p:sp>
    </p:spTree>
    <p:extLst>
      <p:ext uri="{BB962C8B-B14F-4D97-AF65-F5344CB8AC3E}">
        <p14:creationId xmlns:p14="http://schemas.microsoft.com/office/powerpoint/2010/main" val="370680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899908" y="136525"/>
            <a:ext cx="10515600" cy="1325563"/>
          </a:xfrm>
        </p:spPr>
        <p:txBody>
          <a:bodyPr/>
          <a:lstStyle/>
          <a:p>
            <a:r>
              <a:rPr lang="en-US" dirty="0"/>
              <a:t>TDMA – Time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899908" y="1427328"/>
            <a:ext cx="10515600" cy="4351338"/>
          </a:xfrm>
        </p:spPr>
        <p:txBody>
          <a:bodyPr>
            <a:noAutofit/>
          </a:bodyPr>
          <a:lstStyle/>
          <a:p>
            <a:r>
              <a:rPr lang="en-US" dirty="0">
                <a:latin typeface="+mj-lt"/>
              </a:rPr>
              <a:t>Split transmissions in time</a:t>
            </a:r>
          </a:p>
          <a:p>
            <a:pPr lvl="1"/>
            <a:r>
              <a:rPr lang="en-US" dirty="0">
                <a:latin typeface="+mj-lt"/>
              </a:rPr>
              <a:t>Devices share the same channel</a:t>
            </a:r>
          </a:p>
          <a:p>
            <a:pPr lvl="1"/>
            <a:endParaRPr lang="en-US" sz="2800" dirty="0">
              <a:latin typeface="+mj-lt"/>
            </a:endParaRPr>
          </a:p>
          <a:p>
            <a:r>
              <a:rPr lang="en-US" dirty="0">
                <a:latin typeface="+mj-lt"/>
              </a:rPr>
              <a:t>Splits time into fixed-length windows</a:t>
            </a:r>
          </a:p>
          <a:p>
            <a:pPr lvl="1"/>
            <a:r>
              <a:rPr lang="en-US" dirty="0">
                <a:latin typeface="+mj-lt"/>
              </a:rPr>
              <a:t>Each device is assigned one or more windows</a:t>
            </a:r>
          </a:p>
          <a:p>
            <a:pPr lvl="1"/>
            <a:r>
              <a:rPr lang="en-US" dirty="0">
                <a:latin typeface="+mj-lt"/>
              </a:rPr>
              <a:t>Can build a priority system here with uneven split among devices</a:t>
            </a:r>
          </a:p>
          <a:p>
            <a:pPr lvl="1"/>
            <a:endParaRPr lang="en-US" sz="2800" dirty="0">
              <a:latin typeface="+mj-lt"/>
            </a:endParaRPr>
          </a:p>
          <a:p>
            <a:r>
              <a:rPr lang="en-US" dirty="0">
                <a:latin typeface="+mj-lt"/>
              </a:rPr>
              <a:t>Requires synchronization between devices</a:t>
            </a:r>
          </a:p>
          <a:p>
            <a:pPr lvl="1"/>
            <a:r>
              <a:rPr lang="en-US" dirty="0">
                <a:latin typeface="+mj-lt"/>
              </a:rPr>
              <a:t>Often devices must listen periodically to resynchronize</a:t>
            </a:r>
          </a:p>
          <a:p>
            <a:pPr lvl="1"/>
            <a:r>
              <a:rPr lang="en-US" dirty="0">
                <a:latin typeface="+mj-lt"/>
              </a:rPr>
              <a:t>Less efficient use of slots reduce synchronization</a:t>
            </a:r>
          </a:p>
          <a:p>
            <a:pPr lvl="2"/>
            <a:r>
              <a:rPr lang="en-US" sz="2400" dirty="0">
                <a:latin typeface="+mj-lt"/>
              </a:rPr>
              <a:t>Large guard windows. E.g. 1.5 second slot for a 1 second transmission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127216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15067" y="1166912"/>
            <a:ext cx="10507804" cy="5016758"/>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Consider a 1Mbps channel (1,000,000bits/sec)</a:t>
            </a:r>
          </a:p>
          <a:p>
            <a:pPr marL="342900" indent="-342900">
              <a:buFont typeface="Arial" panose="020B0604020202020204" pitchFamily="34" charset="0"/>
              <a:buChar char="•"/>
            </a:pPr>
            <a:r>
              <a:rPr lang="en-US" sz="2800" dirty="0">
                <a:latin typeface="+mj-lt"/>
              </a:rPr>
              <a:t>Divide channel into 1000 (equal) times slots </a:t>
            </a:r>
          </a:p>
          <a:p>
            <a:pPr marL="342900" indent="-342900">
              <a:buFont typeface="Arial" panose="020B0604020202020204" pitchFamily="34" charset="0"/>
              <a:buChar char="•"/>
            </a:pPr>
            <a:r>
              <a:rPr lang="en-US" sz="2800" dirty="0">
                <a:latin typeface="+mj-lt"/>
              </a:rPr>
              <a:t>Each slot is 1ms, and can transmit 1,000 bits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Assign slots to 50 users</a:t>
            </a:r>
          </a:p>
          <a:p>
            <a:pPr marL="800100" lvl="1" indent="-342900">
              <a:buFont typeface="Arial" panose="020B0604020202020204" pitchFamily="34" charset="0"/>
              <a:buChar char="•"/>
            </a:pPr>
            <a:r>
              <a:rPr lang="en-US" sz="2400" dirty="0">
                <a:latin typeface="+mj-lt"/>
              </a:rPr>
              <a:t>Each user transmits every 50 slots/</a:t>
            </a:r>
            <a:r>
              <a:rPr lang="en-US" sz="2400" dirty="0" err="1">
                <a:latin typeface="+mj-lt"/>
              </a:rPr>
              <a:t>ms</a:t>
            </a:r>
            <a:r>
              <a:rPr lang="en-US" sz="2400" dirty="0">
                <a:latin typeface="+mj-lt"/>
              </a:rPr>
              <a:t> and transmit 20 times/slots per second</a:t>
            </a:r>
          </a:p>
          <a:p>
            <a:pPr marL="800100" lvl="1" indent="-342900">
              <a:buFont typeface="Arial" panose="020B0604020202020204" pitchFamily="34" charset="0"/>
              <a:buChar char="•"/>
            </a:pPr>
            <a:r>
              <a:rPr lang="en-US" sz="2400" dirty="0">
                <a:latin typeface="+mj-lt"/>
              </a:rPr>
              <a:t>On average, each user can transmit 20kbps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Buffering is needed on both sender and receiver to match the differences in data rates </a:t>
            </a:r>
          </a:p>
          <a:p>
            <a:pPr marL="800100" lvl="1" indent="-342900">
              <a:buFont typeface="Arial" panose="020B0604020202020204" pitchFamily="34" charset="0"/>
              <a:buChar char="•"/>
            </a:pPr>
            <a:r>
              <a:rPr lang="en-US" sz="2400" dirty="0">
                <a:latin typeface="+mj-lt"/>
              </a:rPr>
              <a:t>sender-side: 20kbps -&gt; 1 Mbps</a:t>
            </a:r>
          </a:p>
          <a:p>
            <a:pPr marL="800100" lvl="1" indent="-342900">
              <a:buFont typeface="Arial" panose="020B0604020202020204" pitchFamily="34" charset="0"/>
              <a:buChar char="•"/>
            </a:pPr>
            <a:r>
              <a:rPr lang="en-US" sz="2400" dirty="0">
                <a:latin typeface="+mj-lt"/>
              </a:rPr>
              <a:t>Receiver-side: 1Mbps -&gt; 20kbps</a:t>
            </a:r>
          </a:p>
        </p:txBody>
      </p:sp>
      <p:sp>
        <p:nvSpPr>
          <p:cNvPr id="2" name="Slide Number Placeholder 1"/>
          <p:cNvSpPr>
            <a:spLocks noGrp="1"/>
          </p:cNvSpPr>
          <p:nvPr>
            <p:ph type="sldNum" sz="quarter" idx="12"/>
          </p:nvPr>
        </p:nvSpPr>
        <p:spPr/>
        <p:txBody>
          <a:bodyPr/>
          <a:lstStyle/>
          <a:p>
            <a:fld id="{69E57DC2-970A-4B3E-BB1C-7A09969E49DF}" type="slidenum">
              <a:rPr lang="en-US" smtClean="0"/>
              <a:t>45</a:t>
            </a:fld>
            <a:endParaRPr lang="en-US" dirty="0"/>
          </a:p>
        </p:txBody>
      </p:sp>
      <p:sp>
        <p:nvSpPr>
          <p:cNvPr id="5" name="Rectangle 1">
            <a:extLst>
              <a:ext uri="{FF2B5EF4-FFF2-40B4-BE49-F238E27FC236}">
                <a16:creationId xmlns:a16="http://schemas.microsoft.com/office/drawing/2014/main" id="{98F951D6-F477-24D9-E3E6-E65E4A04E0C8}"/>
              </a:ext>
            </a:extLst>
          </p:cNvPr>
          <p:cNvSpPr>
            <a:spLocks noGrp="1" noChangeArrowheads="1"/>
          </p:cNvSpPr>
          <p:nvPr>
            <p:ph type="title"/>
          </p:nvPr>
        </p:nvSpPr>
        <p:spPr>
          <a:xfrm>
            <a:off x="964888" y="172938"/>
            <a:ext cx="10608162" cy="1190626"/>
          </a:xfrm>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Time Division Multiple Access</a:t>
            </a:r>
            <a:r>
              <a:rPr lang="ar-SA" dirty="0">
                <a:cs typeface="Arial" charset="0"/>
              </a:rPr>
              <a:t>‏</a:t>
            </a:r>
            <a:endParaRPr lang="en-SG" dirty="0"/>
          </a:p>
        </p:txBody>
      </p:sp>
    </p:spTree>
    <p:extLst>
      <p:ext uri="{BB962C8B-B14F-4D97-AF65-F5344CB8AC3E}">
        <p14:creationId xmlns:p14="http://schemas.microsoft.com/office/powerpoint/2010/main" val="38955090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018950" y="286381"/>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vs. FDMA </a:t>
            </a:r>
          </a:p>
        </p:txBody>
      </p:sp>
      <p:grpSp>
        <p:nvGrpSpPr>
          <p:cNvPr id="5" name="Group 4"/>
          <p:cNvGrpSpPr/>
          <p:nvPr/>
        </p:nvGrpSpPr>
        <p:grpSpPr>
          <a:xfrm>
            <a:off x="3876395" y="4340970"/>
            <a:ext cx="4699508" cy="2319274"/>
            <a:chOff x="2366910" y="2744908"/>
            <a:chExt cx="3881477" cy="3017531"/>
          </a:xfrm>
        </p:grpSpPr>
        <p:grpSp>
          <p:nvGrpSpPr>
            <p:cNvPr id="46" name="Group 25"/>
            <p:cNvGrpSpPr>
              <a:grpSpLocks/>
            </p:cNvGrpSpPr>
            <p:nvPr/>
          </p:nvGrpSpPr>
          <p:grpSpPr bwMode="auto">
            <a:xfrm>
              <a:off x="2366910" y="2744909"/>
              <a:ext cx="3881477" cy="3017530"/>
              <a:chOff x="4240" y="1536"/>
              <a:chExt cx="992" cy="1560"/>
            </a:xfrm>
          </p:grpSpPr>
          <p:sp>
            <p:nvSpPr>
              <p:cNvPr id="47" name="Text Box 26"/>
              <p:cNvSpPr txBox="1">
                <a:spLocks noChangeArrowheads="1"/>
              </p:cNvSpPr>
              <p:nvPr/>
            </p:nvSpPr>
            <p:spPr bwMode="auto">
              <a:xfrm>
                <a:off x="4642" y="2784"/>
                <a:ext cx="220" cy="31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Time</a:t>
                </a:r>
              </a:p>
            </p:txBody>
          </p:sp>
          <p:sp>
            <p:nvSpPr>
              <p:cNvPr id="48" name="Rectangle 27"/>
              <p:cNvSpPr>
                <a:spLocks noChangeArrowheads="1"/>
              </p:cNvSpPr>
              <p:nvPr/>
            </p:nvSpPr>
            <p:spPr bwMode="auto">
              <a:xfrm rot="-5400000">
                <a:off x="4176" y="2400"/>
                <a:ext cx="384" cy="192"/>
              </a:xfrm>
              <a:prstGeom prst="rect">
                <a:avLst/>
              </a:prstGeom>
              <a:noFill/>
              <a:ln w="9360">
                <a:solidFill>
                  <a:srgbClr val="000000"/>
                </a:solidFill>
                <a:miter lim="800000"/>
                <a:headEnd/>
                <a:tailEnd/>
              </a:ln>
            </p:spPr>
            <p:txBody>
              <a:bodyPr wrap="none" anchor="ctr"/>
              <a:lstStyle/>
              <a:p>
                <a:endParaRPr lang="en-US"/>
              </a:p>
            </p:txBody>
          </p:sp>
          <p:sp>
            <p:nvSpPr>
              <p:cNvPr id="49" name="Text Box 28"/>
              <p:cNvSpPr txBox="1">
                <a:spLocks noChangeArrowheads="1"/>
              </p:cNvSpPr>
              <p:nvPr/>
            </p:nvSpPr>
            <p:spPr bwMode="auto">
              <a:xfrm rot="16200000">
                <a:off x="3791" y="2093"/>
                <a:ext cx="996" cy="9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Calibri Light" panose="020F0302020204030204" pitchFamily="34" charset="0"/>
                  </a:rPr>
                  <a:t>Frequency</a:t>
                </a:r>
              </a:p>
            </p:txBody>
          </p:sp>
          <p:sp>
            <p:nvSpPr>
              <p:cNvPr id="50" name="Rectangle 29"/>
              <p:cNvSpPr>
                <a:spLocks noChangeArrowheads="1"/>
              </p:cNvSpPr>
              <p:nvPr/>
            </p:nvSpPr>
            <p:spPr bwMode="auto">
              <a:xfrm rot="-5400000">
                <a:off x="4176" y="1632"/>
                <a:ext cx="384" cy="192"/>
              </a:xfrm>
              <a:prstGeom prst="rect">
                <a:avLst/>
              </a:prstGeom>
              <a:solidFill>
                <a:schemeClr val="bg1"/>
              </a:solidFill>
              <a:ln w="9360">
                <a:solidFill>
                  <a:srgbClr val="000000"/>
                </a:solidFill>
                <a:miter lim="800000"/>
                <a:headEnd/>
                <a:tailEnd/>
              </a:ln>
            </p:spPr>
            <p:txBody>
              <a:bodyPr wrap="none" anchor="ctr"/>
              <a:lstStyle/>
              <a:p>
                <a:endParaRPr lang="en-US">
                  <a:solidFill>
                    <a:schemeClr val="bg1"/>
                  </a:solidFill>
                </a:endParaRPr>
              </a:p>
            </p:txBody>
          </p:sp>
          <p:sp>
            <p:nvSpPr>
              <p:cNvPr id="51" name="Rectangle 30"/>
              <p:cNvSpPr>
                <a:spLocks noChangeArrowheads="1"/>
              </p:cNvSpPr>
              <p:nvPr/>
            </p:nvSpPr>
            <p:spPr bwMode="auto">
              <a:xfrm rot="-5400000">
                <a:off x="4176"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Rectangle 31"/>
              <p:cNvSpPr>
                <a:spLocks noChangeArrowheads="1"/>
              </p:cNvSpPr>
              <p:nvPr/>
            </p:nvSpPr>
            <p:spPr bwMode="auto">
              <a:xfrm rot="-5400000">
                <a:off x="4368"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Rectangle 32"/>
              <p:cNvSpPr>
                <a:spLocks noChangeArrowheads="1"/>
              </p:cNvSpPr>
              <p:nvPr/>
            </p:nvSpPr>
            <p:spPr bwMode="auto">
              <a:xfrm rot="-5400000">
                <a:off x="4368"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Rectangle 33"/>
              <p:cNvSpPr>
                <a:spLocks noChangeArrowheads="1"/>
              </p:cNvSpPr>
              <p:nvPr/>
            </p:nvSpPr>
            <p:spPr bwMode="auto">
              <a:xfrm rot="-5400000">
                <a:off x="4368" y="2016"/>
                <a:ext cx="384" cy="192"/>
              </a:xfrm>
              <a:prstGeom prst="rect">
                <a:avLst/>
              </a:prstGeom>
              <a:noFill/>
              <a:ln w="9360">
                <a:solidFill>
                  <a:srgbClr val="000000"/>
                </a:solidFill>
                <a:miter lim="800000"/>
                <a:headEnd/>
                <a:tailEnd/>
              </a:ln>
            </p:spPr>
            <p:txBody>
              <a:bodyPr wrap="none" anchor="ctr"/>
              <a:lstStyle/>
              <a:p>
                <a:endParaRPr lang="en-US"/>
              </a:p>
            </p:txBody>
          </p:sp>
          <p:sp>
            <p:nvSpPr>
              <p:cNvPr id="55" name="Rectangle 34"/>
              <p:cNvSpPr>
                <a:spLocks noChangeArrowheads="1"/>
              </p:cNvSpPr>
              <p:nvPr/>
            </p:nvSpPr>
            <p:spPr bwMode="auto">
              <a:xfrm rot="-5400000">
                <a:off x="4560" y="2400"/>
                <a:ext cx="384" cy="192"/>
              </a:xfrm>
              <a:prstGeom prst="rect">
                <a:avLst/>
              </a:prstGeom>
              <a:noFill/>
              <a:ln w="9360">
                <a:solidFill>
                  <a:srgbClr val="000000"/>
                </a:solidFill>
                <a:miter lim="800000"/>
                <a:headEnd/>
                <a:tailEnd/>
              </a:ln>
            </p:spPr>
            <p:txBody>
              <a:bodyPr wrap="none" anchor="ctr"/>
              <a:lstStyle/>
              <a:p>
                <a:endParaRPr lang="en-US"/>
              </a:p>
            </p:txBody>
          </p:sp>
          <p:sp>
            <p:nvSpPr>
              <p:cNvPr id="56" name="Rectangle 35"/>
              <p:cNvSpPr>
                <a:spLocks noChangeArrowheads="1"/>
              </p:cNvSpPr>
              <p:nvPr/>
            </p:nvSpPr>
            <p:spPr bwMode="auto">
              <a:xfrm rot="-5400000">
                <a:off x="4560"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Rectangle 36"/>
              <p:cNvSpPr>
                <a:spLocks noChangeArrowheads="1"/>
              </p:cNvSpPr>
              <p:nvPr/>
            </p:nvSpPr>
            <p:spPr bwMode="auto">
              <a:xfrm rot="-5400000">
                <a:off x="4560"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Rectangle 37"/>
              <p:cNvSpPr>
                <a:spLocks noChangeArrowheads="1"/>
              </p:cNvSpPr>
              <p:nvPr/>
            </p:nvSpPr>
            <p:spPr bwMode="auto">
              <a:xfrm rot="-5400000">
                <a:off x="4752"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Rectangle 38"/>
              <p:cNvSpPr>
                <a:spLocks noChangeArrowheads="1"/>
              </p:cNvSpPr>
              <p:nvPr/>
            </p:nvSpPr>
            <p:spPr bwMode="auto">
              <a:xfrm rot="-5400000">
                <a:off x="4752" y="1632"/>
                <a:ext cx="384" cy="192"/>
              </a:xfrm>
              <a:prstGeom prst="rect">
                <a:avLst/>
              </a:prstGeom>
              <a:noFill/>
              <a:ln w="9360">
                <a:solidFill>
                  <a:srgbClr val="000000"/>
                </a:solidFill>
                <a:miter lim="800000"/>
                <a:headEnd/>
                <a:tailEnd/>
              </a:ln>
            </p:spPr>
            <p:txBody>
              <a:bodyPr wrap="none" anchor="ctr"/>
              <a:lstStyle/>
              <a:p>
                <a:endParaRPr lang="en-US"/>
              </a:p>
            </p:txBody>
          </p:sp>
          <p:sp>
            <p:nvSpPr>
              <p:cNvPr id="60" name="Rectangle 39"/>
              <p:cNvSpPr>
                <a:spLocks noChangeArrowheads="1"/>
              </p:cNvSpPr>
              <p:nvPr/>
            </p:nvSpPr>
            <p:spPr bwMode="auto">
              <a:xfrm rot="-5400000">
                <a:off x="4752"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Rectangle 40"/>
              <p:cNvSpPr>
                <a:spLocks noChangeArrowheads="1"/>
              </p:cNvSpPr>
              <p:nvPr/>
            </p:nvSpPr>
            <p:spPr bwMode="auto">
              <a:xfrm rot="-5400000">
                <a:off x="4944" y="2400"/>
                <a:ext cx="384" cy="192"/>
              </a:xfrm>
              <a:prstGeom prst="rect">
                <a:avLst/>
              </a:prstGeom>
              <a:noFill/>
              <a:ln w="9360">
                <a:solidFill>
                  <a:srgbClr val="000000"/>
                </a:solidFill>
                <a:miter lim="800000"/>
                <a:headEnd/>
                <a:tailEnd/>
              </a:ln>
            </p:spPr>
            <p:txBody>
              <a:bodyPr wrap="none" anchor="ctr"/>
              <a:lstStyle/>
              <a:p>
                <a:endParaRPr lang="en-US"/>
              </a:p>
            </p:txBody>
          </p:sp>
          <p:sp>
            <p:nvSpPr>
              <p:cNvPr id="62" name="Rectangle 41"/>
              <p:cNvSpPr>
                <a:spLocks noChangeArrowheads="1"/>
              </p:cNvSpPr>
              <p:nvPr/>
            </p:nvSpPr>
            <p:spPr bwMode="auto">
              <a:xfrm rot="-5400000">
                <a:off x="4944"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Rectangle 42"/>
              <p:cNvSpPr>
                <a:spLocks noChangeArrowheads="1"/>
              </p:cNvSpPr>
              <p:nvPr/>
            </p:nvSpPr>
            <p:spPr bwMode="auto">
              <a:xfrm rot="-5400000">
                <a:off x="4944"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Rectangle 5"/>
            <p:cNvSpPr/>
            <p:nvPr/>
          </p:nvSpPr>
          <p:spPr bwMode="auto">
            <a:xfrm>
              <a:off x="2492119" y="2744908"/>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69" name="Rectangle 68"/>
            <p:cNvSpPr/>
            <p:nvPr/>
          </p:nvSpPr>
          <p:spPr bwMode="auto">
            <a:xfrm>
              <a:off x="2509848" y="424163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0" name="Rectangle 69"/>
            <p:cNvSpPr/>
            <p:nvPr/>
          </p:nvSpPr>
          <p:spPr bwMode="auto">
            <a:xfrm>
              <a:off x="3256350"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1" name="Rectangle 70"/>
            <p:cNvSpPr/>
            <p:nvPr/>
          </p:nvSpPr>
          <p:spPr bwMode="auto">
            <a:xfrm>
              <a:off x="4764852" y="4254556"/>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2" name="Rectangle 71"/>
            <p:cNvSpPr/>
            <p:nvPr/>
          </p:nvSpPr>
          <p:spPr bwMode="auto">
            <a:xfrm>
              <a:off x="4750644"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sp>
          <p:nvSpPr>
            <p:cNvPr id="73" name="Rectangle 72"/>
            <p:cNvSpPr/>
            <p:nvPr/>
          </p:nvSpPr>
          <p:spPr bwMode="auto">
            <a:xfrm>
              <a:off x="5511354" y="2744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dirty="0">
                <a:solidFill>
                  <a:srgbClr val="FFCC99"/>
                </a:solidFill>
                <a:latin typeface="Calibri Light" panose="020F0302020204030204" pitchFamily="34" charset="0"/>
              </a:endParaRPr>
            </a:p>
          </p:txBody>
        </p:sp>
      </p:grpSp>
      <p:sp>
        <p:nvSpPr>
          <p:cNvPr id="4" name="Rectangle 3"/>
          <p:cNvSpPr/>
          <p:nvPr/>
        </p:nvSpPr>
        <p:spPr>
          <a:xfrm>
            <a:off x="2225249" y="3616034"/>
            <a:ext cx="8153400" cy="369332"/>
          </a:xfrm>
          <a:prstGeom prst="rect">
            <a:avLst/>
          </a:prstGeom>
        </p:spPr>
        <p:txBody>
          <a:bodyPr wrap="square">
            <a:spAutoFit/>
          </a:bodyPr>
          <a:lstStyle/>
          <a:p>
            <a:r>
              <a:rPr lang="en-SG" dirty="0"/>
              <a:t>In practical systems, TDMA is often combined with FDMA </a:t>
            </a:r>
            <a:endParaRPr lang="en-US" dirty="0"/>
          </a:p>
        </p:txBody>
      </p:sp>
      <p:grpSp>
        <p:nvGrpSpPr>
          <p:cNvPr id="30" name="Group 29"/>
          <p:cNvGrpSpPr/>
          <p:nvPr/>
        </p:nvGrpSpPr>
        <p:grpSpPr>
          <a:xfrm>
            <a:off x="2560911" y="1322521"/>
            <a:ext cx="6654668" cy="2218516"/>
            <a:chOff x="960771" y="1855921"/>
            <a:chExt cx="6585169" cy="3079346"/>
          </a:xfrm>
        </p:grpSpPr>
        <p:sp>
          <p:nvSpPr>
            <p:cNvPr id="31" name="Rectangle 1"/>
            <p:cNvSpPr>
              <a:spLocks noChangeArrowheads="1"/>
            </p:cNvSpPr>
            <p:nvPr/>
          </p:nvSpPr>
          <p:spPr bwMode="auto">
            <a:xfrm>
              <a:off x="1447800" y="27432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Text Box 3"/>
            <p:cNvSpPr txBox="1">
              <a:spLocks noChangeArrowheads="1"/>
            </p:cNvSpPr>
            <p:nvPr/>
          </p:nvSpPr>
          <p:spPr bwMode="auto">
            <a:xfrm rot="16200000">
              <a:off x="342045" y="3003090"/>
              <a:ext cx="1605085" cy="36763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33" name="Text Box 4"/>
            <p:cNvSpPr txBox="1">
              <a:spLocks noChangeArrowheads="1"/>
            </p:cNvSpPr>
            <p:nvPr/>
          </p:nvSpPr>
          <p:spPr bwMode="auto">
            <a:xfrm>
              <a:off x="2062163" y="4419599"/>
              <a:ext cx="654026"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sp>
          <p:nvSpPr>
            <p:cNvPr id="34" name="Rectangle 5"/>
            <p:cNvSpPr>
              <a:spLocks noChangeArrowheads="1"/>
            </p:cNvSpPr>
            <p:nvPr/>
          </p:nvSpPr>
          <p:spPr bwMode="auto">
            <a:xfrm>
              <a:off x="1447800" y="2438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6"/>
            <p:cNvSpPr>
              <a:spLocks noChangeArrowheads="1"/>
            </p:cNvSpPr>
            <p:nvPr/>
          </p:nvSpPr>
          <p:spPr bwMode="auto">
            <a:xfrm>
              <a:off x="1447800" y="27432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6" name="Rectangle 7"/>
            <p:cNvSpPr>
              <a:spLocks noChangeArrowheads="1"/>
            </p:cNvSpPr>
            <p:nvPr/>
          </p:nvSpPr>
          <p:spPr bwMode="auto">
            <a:xfrm>
              <a:off x="1447800" y="30480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Rectangle 8"/>
            <p:cNvSpPr>
              <a:spLocks noChangeArrowheads="1"/>
            </p:cNvSpPr>
            <p:nvPr/>
          </p:nvSpPr>
          <p:spPr bwMode="auto">
            <a:xfrm>
              <a:off x="1447800" y="33528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Rectangle 9"/>
            <p:cNvSpPr>
              <a:spLocks noChangeArrowheads="1"/>
            </p:cNvSpPr>
            <p:nvPr/>
          </p:nvSpPr>
          <p:spPr bwMode="auto">
            <a:xfrm>
              <a:off x="1447800" y="36576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9" name="Rectangle 10"/>
            <p:cNvSpPr>
              <a:spLocks noChangeArrowheads="1"/>
            </p:cNvSpPr>
            <p:nvPr/>
          </p:nvSpPr>
          <p:spPr bwMode="auto">
            <a:xfrm>
              <a:off x="1447800" y="3962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4"/>
            <p:cNvSpPr txBox="1">
              <a:spLocks noChangeArrowheads="1"/>
            </p:cNvSpPr>
            <p:nvPr/>
          </p:nvSpPr>
          <p:spPr bwMode="auto">
            <a:xfrm>
              <a:off x="1668463" y="1946276"/>
              <a:ext cx="744569"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FDMA</a:t>
              </a:r>
            </a:p>
          </p:txBody>
        </p:sp>
        <p:grpSp>
          <p:nvGrpSpPr>
            <p:cNvPr id="41" name="Group 15"/>
            <p:cNvGrpSpPr>
              <a:grpSpLocks/>
            </p:cNvGrpSpPr>
            <p:nvPr/>
          </p:nvGrpSpPr>
          <p:grpSpPr bwMode="auto">
            <a:xfrm>
              <a:off x="5002986" y="1855921"/>
              <a:ext cx="2542954" cy="2954338"/>
              <a:chOff x="2267" y="1296"/>
              <a:chExt cx="1189" cy="1861"/>
            </a:xfrm>
          </p:grpSpPr>
          <p:sp>
            <p:nvSpPr>
              <p:cNvPr id="43" name="Text Box 16"/>
              <p:cNvSpPr txBox="1">
                <a:spLocks noChangeArrowheads="1"/>
              </p:cNvSpPr>
              <p:nvPr/>
            </p:nvSpPr>
            <p:spPr bwMode="auto">
              <a:xfrm>
                <a:off x="2691" y="2832"/>
                <a:ext cx="306"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Time</a:t>
                </a:r>
              </a:p>
            </p:txBody>
          </p:sp>
          <p:grpSp>
            <p:nvGrpSpPr>
              <p:cNvPr id="44" name="Group 17"/>
              <p:cNvGrpSpPr>
                <a:grpSpLocks/>
              </p:cNvGrpSpPr>
              <p:nvPr/>
            </p:nvGrpSpPr>
            <p:grpSpPr bwMode="auto">
              <a:xfrm>
                <a:off x="2267" y="1296"/>
                <a:ext cx="1189" cy="1440"/>
                <a:chOff x="2267" y="1296"/>
                <a:chExt cx="1189" cy="1440"/>
              </a:xfrm>
            </p:grpSpPr>
            <p:sp>
              <p:nvSpPr>
                <p:cNvPr id="45" name="Rectangle 18"/>
                <p:cNvSpPr>
                  <a:spLocks noChangeArrowheads="1"/>
                </p:cNvSpPr>
                <p:nvPr/>
              </p:nvSpPr>
              <p:spPr bwMode="auto">
                <a:xfrm rot="-5400000">
                  <a:off x="2016"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4" name="Rectangle 19"/>
                <p:cNvSpPr>
                  <a:spLocks noChangeArrowheads="1"/>
                </p:cNvSpPr>
                <p:nvPr/>
              </p:nvSpPr>
              <p:spPr bwMode="auto">
                <a:xfrm rot="-5400000">
                  <a:off x="2208"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Rectangle 20"/>
                <p:cNvSpPr>
                  <a:spLocks noChangeArrowheads="1"/>
                </p:cNvSpPr>
                <p:nvPr/>
              </p:nvSpPr>
              <p:spPr bwMode="auto">
                <a:xfrm rot="-5400000">
                  <a:off x="2400"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21"/>
                <p:cNvSpPr>
                  <a:spLocks noChangeArrowheads="1"/>
                </p:cNvSpPr>
                <p:nvPr/>
              </p:nvSpPr>
              <p:spPr bwMode="auto">
                <a:xfrm rot="-5400000">
                  <a:off x="2592"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7" name="Rectangle 22"/>
                <p:cNvSpPr>
                  <a:spLocks noChangeArrowheads="1"/>
                </p:cNvSpPr>
                <p:nvPr/>
              </p:nvSpPr>
              <p:spPr bwMode="auto">
                <a:xfrm rot="-5400000">
                  <a:off x="2784"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Text Box 23"/>
                <p:cNvSpPr txBox="1">
                  <a:spLocks noChangeArrowheads="1"/>
                </p:cNvSpPr>
                <p:nvPr/>
              </p:nvSpPr>
              <p:spPr bwMode="auto">
                <a:xfrm rot="16200000">
                  <a:off x="1847" y="2105"/>
                  <a:ext cx="1011" cy="17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Frequency</a:t>
                  </a:r>
                </a:p>
              </p:txBody>
            </p:sp>
            <p:sp>
              <p:nvSpPr>
                <p:cNvPr id="74" name="Text Box 24"/>
                <p:cNvSpPr txBox="1">
                  <a:spLocks noChangeArrowheads="1"/>
                </p:cNvSpPr>
                <p:nvPr/>
              </p:nvSpPr>
              <p:spPr bwMode="auto">
                <a:xfrm>
                  <a:off x="2644" y="1296"/>
                  <a:ext cx="351"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Calibri Light" panose="020F0302020204030204" pitchFamily="34" charset="0"/>
                    </a:rPr>
                    <a:t>TDMA</a:t>
                  </a:r>
                </a:p>
              </p:txBody>
            </p:sp>
          </p:grpSp>
        </p:grpSp>
        <p:sp>
          <p:nvSpPr>
            <p:cNvPr id="42" name="Rectangle 44"/>
            <p:cNvSpPr>
              <a:spLocks noChangeArrowheads="1"/>
            </p:cNvSpPr>
            <p:nvPr/>
          </p:nvSpPr>
          <p:spPr bwMode="auto">
            <a:xfrm>
              <a:off x="1447800" y="36576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42324100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30597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7D87-1E19-4FBB-B004-B0C1906CBA4A}"/>
              </a:ext>
            </a:extLst>
          </p:cNvPr>
          <p:cNvSpPr>
            <a:spLocks noGrp="1"/>
          </p:cNvSpPr>
          <p:nvPr>
            <p:ph type="title"/>
          </p:nvPr>
        </p:nvSpPr>
        <p:spPr>
          <a:xfrm>
            <a:off x="698082" y="274733"/>
            <a:ext cx="8136904" cy="1008112"/>
          </a:xfrm>
        </p:spPr>
        <p:txBody>
          <a:bodyPr/>
          <a:lstStyle/>
          <a:p>
            <a:r>
              <a:rPr lang="en-SG" dirty="0"/>
              <a:t>TSCH Network</a:t>
            </a:r>
          </a:p>
        </p:txBody>
      </p:sp>
      <p:sp>
        <p:nvSpPr>
          <p:cNvPr id="4" name="Slide Number Placeholder 3">
            <a:extLst>
              <a:ext uri="{FF2B5EF4-FFF2-40B4-BE49-F238E27FC236}">
                <a16:creationId xmlns:a16="http://schemas.microsoft.com/office/drawing/2014/main" id="{A13D6CF2-56D2-4697-B49B-3447171282E7}"/>
              </a:ext>
            </a:extLst>
          </p:cNvPr>
          <p:cNvSpPr>
            <a:spLocks noGrp="1"/>
          </p:cNvSpPr>
          <p:nvPr>
            <p:ph type="sldNum" sz="quarter" idx="12"/>
          </p:nvPr>
        </p:nvSpPr>
        <p:spPr/>
        <p:txBody>
          <a:bodyPr/>
          <a:lstStyle/>
          <a:p>
            <a:fld id="{69E57DC2-970A-4B3E-BB1C-7A09969E49DF}" type="slidenum">
              <a:rPr lang="en-US" smtClean="0">
                <a:solidFill>
                  <a:srgbClr val="191B0E"/>
                </a:solidFill>
              </a:rPr>
              <a:pPr/>
              <a:t>48</a:t>
            </a:fld>
            <a:endParaRPr lang="en-US" dirty="0">
              <a:solidFill>
                <a:srgbClr val="191B0E"/>
              </a:solidFill>
            </a:endParaRPr>
          </a:p>
        </p:txBody>
      </p:sp>
      <p:pic>
        <p:nvPicPr>
          <p:cNvPr id="5" name="Picture 4">
            <a:extLst>
              <a:ext uri="{FF2B5EF4-FFF2-40B4-BE49-F238E27FC236}">
                <a16:creationId xmlns:a16="http://schemas.microsoft.com/office/drawing/2014/main" id="{6A694C23-0084-4D97-9C82-DE6E58FE58A7}"/>
              </a:ext>
            </a:extLst>
          </p:cNvPr>
          <p:cNvPicPr>
            <a:picLocks noChangeAspect="1"/>
          </p:cNvPicPr>
          <p:nvPr/>
        </p:nvPicPr>
        <p:blipFill>
          <a:blip r:embed="rId2"/>
          <a:stretch>
            <a:fillRect/>
          </a:stretch>
        </p:blipFill>
        <p:spPr>
          <a:xfrm>
            <a:off x="2690618" y="1282845"/>
            <a:ext cx="7291582" cy="3086142"/>
          </a:xfrm>
          <a:prstGeom prst="rect">
            <a:avLst/>
          </a:prstGeom>
        </p:spPr>
      </p:pic>
      <p:sp>
        <p:nvSpPr>
          <p:cNvPr id="6" name="TextBox 5">
            <a:extLst>
              <a:ext uri="{FF2B5EF4-FFF2-40B4-BE49-F238E27FC236}">
                <a16:creationId xmlns:a16="http://schemas.microsoft.com/office/drawing/2014/main" id="{A8658119-3F92-4B00-8211-DC4AB14CB1C7}"/>
              </a:ext>
            </a:extLst>
          </p:cNvPr>
          <p:cNvSpPr txBox="1"/>
          <p:nvPr/>
        </p:nvSpPr>
        <p:spPr>
          <a:xfrm>
            <a:off x="698082" y="4723030"/>
            <a:ext cx="11265790" cy="1815882"/>
          </a:xfrm>
          <a:prstGeom prst="rect">
            <a:avLst/>
          </a:prstGeom>
          <a:noFill/>
        </p:spPr>
        <p:txBody>
          <a:bodyPr wrap="square" rtlCol="0">
            <a:spAutoFit/>
          </a:bodyPr>
          <a:lstStyle/>
          <a:p>
            <a:pPr marL="342900" indent="-342900">
              <a:buFont typeface="Arial" panose="020B0604020202020204" pitchFamily="34" charset="0"/>
              <a:buChar char="•"/>
            </a:pPr>
            <a:r>
              <a:rPr lang="en-SG" sz="2800" dirty="0">
                <a:latin typeface="+mj-lt"/>
              </a:rPr>
              <a:t>Time is divided into slots, multiple slots form a </a:t>
            </a:r>
            <a:r>
              <a:rPr lang="en-SG" sz="2800" dirty="0" err="1">
                <a:latin typeface="+mj-lt"/>
              </a:rPr>
              <a:t>slotframe</a:t>
            </a:r>
            <a:endParaRPr lang="en-SG" sz="2800" dirty="0">
              <a:latin typeface="+mj-lt"/>
            </a:endParaRPr>
          </a:p>
          <a:p>
            <a:pPr marL="342900" indent="-342900">
              <a:buFont typeface="Arial" panose="020B0604020202020204" pitchFamily="34" charset="0"/>
              <a:buChar char="•"/>
            </a:pPr>
            <a:r>
              <a:rPr lang="en-SG" sz="2800" dirty="0">
                <a:latin typeface="+mj-lt"/>
              </a:rPr>
              <a:t>Sends to receiver on slots it is listening on (e.g. green to C, red to A)</a:t>
            </a:r>
          </a:p>
          <a:p>
            <a:pPr marL="342900" indent="-342900">
              <a:buFont typeface="Arial" panose="020B0604020202020204" pitchFamily="34" charset="0"/>
              <a:buChar char="•"/>
            </a:pPr>
            <a:r>
              <a:rPr lang="en-SG" sz="2800" dirty="0">
                <a:latin typeface="+mj-lt"/>
              </a:rPr>
              <a:t>Frequency chosen for a timeslot is based on a pseudo-random pattern</a:t>
            </a:r>
          </a:p>
          <a:p>
            <a:pPr marL="342900" indent="-342900">
              <a:buFont typeface="Arial" panose="020B0604020202020204" pitchFamily="34" charset="0"/>
              <a:buChar char="•"/>
            </a:pPr>
            <a:r>
              <a:rPr lang="en-SG" sz="2800" dirty="0">
                <a:latin typeface="+mj-lt"/>
              </a:rPr>
              <a:t>Scheduling policy is not standardized  </a:t>
            </a:r>
          </a:p>
        </p:txBody>
      </p:sp>
    </p:spTree>
    <p:extLst>
      <p:ext uri="{BB962C8B-B14F-4D97-AF65-F5344CB8AC3E}">
        <p14:creationId xmlns:p14="http://schemas.microsoft.com/office/powerpoint/2010/main" val="1611120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0310" y="461875"/>
            <a:ext cx="10833489" cy="838200"/>
          </a:xfrm>
        </p:spPr>
        <p:txBody>
          <a:bodyPr/>
          <a:lstStyle/>
          <a:p>
            <a:pPr eaLnBrk="1" hangingPunct="1"/>
            <a:r>
              <a:rPr lang="en-US" dirty="0"/>
              <a:t>Frequency and Time leads to Spread Spectrum (SS)</a:t>
            </a:r>
          </a:p>
        </p:txBody>
      </p:sp>
      <p:sp>
        <p:nvSpPr>
          <p:cNvPr id="25605" name="Rectangle 3"/>
          <p:cNvSpPr>
            <a:spLocks noGrp="1" noChangeArrowheads="1"/>
          </p:cNvSpPr>
          <p:nvPr>
            <p:ph idx="1"/>
          </p:nvPr>
        </p:nvSpPr>
        <p:spPr>
          <a:xfrm>
            <a:off x="520310" y="1481324"/>
            <a:ext cx="11462257" cy="4593037"/>
          </a:xfrm>
        </p:spPr>
        <p:txBody>
          <a:bodyPr>
            <a:normAutofit/>
          </a:bodyPr>
          <a:lstStyle/>
          <a:p>
            <a:pPr eaLnBrk="1" hangingPunct="1"/>
            <a:r>
              <a:rPr lang="en-US" b="1" dirty="0">
                <a:latin typeface="+mj-lt"/>
              </a:rPr>
              <a:t>Spread-spectrum</a:t>
            </a:r>
            <a:r>
              <a:rPr lang="en-US" dirty="0">
                <a:latin typeface="+mj-lt"/>
              </a:rPr>
              <a:t> techniques are methods by which a signal is deliberately spread in the frequency domain, resulting in a signal with a wider bandwidth</a:t>
            </a:r>
          </a:p>
          <a:p>
            <a:pPr eaLnBrk="1" hangingPunct="1"/>
            <a:r>
              <a:rPr lang="en-US" dirty="0">
                <a:latin typeface="+mj-lt"/>
              </a:rPr>
              <a:t>Such techniques can be used to establish secure communications, increase resistance to natural interference, jamming and to prevent detection </a:t>
            </a:r>
          </a:p>
          <a:p>
            <a:pPr eaLnBrk="1" hangingPunct="1"/>
            <a:r>
              <a:rPr lang="en-US" dirty="0">
                <a:latin typeface="+mj-lt"/>
              </a:rPr>
              <a:t>Concept has been alluded to in 1900s, and applied in some form during WWII</a:t>
            </a:r>
          </a:p>
        </p:txBody>
      </p:sp>
      <p:sp>
        <p:nvSpPr>
          <p:cNvPr id="2" name="Slide Number Placeholder 1"/>
          <p:cNvSpPr>
            <a:spLocks noGrp="1"/>
          </p:cNvSpPr>
          <p:nvPr>
            <p:ph type="sldNum" sz="quarter" idx="12"/>
          </p:nvPr>
        </p:nvSpPr>
        <p:spPr/>
        <p:txBody>
          <a:bodyPr/>
          <a:lstStyle/>
          <a:p>
            <a:fld id="{69E57DC2-970A-4B3E-BB1C-7A09969E49DF}" type="slidenum">
              <a:rPr lang="en-US" smtClean="0"/>
              <a:t>49</a:t>
            </a:fld>
            <a:endParaRPr lang="en-US" dirty="0"/>
          </a:p>
        </p:txBody>
      </p:sp>
      <p:pic>
        <p:nvPicPr>
          <p:cNvPr id="3" name="Picture 2">
            <a:extLst>
              <a:ext uri="{FF2B5EF4-FFF2-40B4-BE49-F238E27FC236}">
                <a16:creationId xmlns:a16="http://schemas.microsoft.com/office/drawing/2014/main" id="{5ED2E031-63F9-1EA4-F68D-F3A4F2C58BD0}"/>
              </a:ext>
            </a:extLst>
          </p:cNvPr>
          <p:cNvPicPr>
            <a:picLocks noChangeAspect="1"/>
          </p:cNvPicPr>
          <p:nvPr/>
        </p:nvPicPr>
        <p:blipFill>
          <a:blip r:embed="rId2"/>
          <a:stretch>
            <a:fillRect/>
          </a:stretch>
        </p:blipFill>
        <p:spPr>
          <a:xfrm>
            <a:off x="838200" y="4046557"/>
            <a:ext cx="6109647" cy="2309793"/>
          </a:xfrm>
          <a:prstGeom prst="rect">
            <a:avLst/>
          </a:prstGeom>
        </p:spPr>
      </p:pic>
      <p:sp>
        <p:nvSpPr>
          <p:cNvPr id="4" name="TextBox 3">
            <a:extLst>
              <a:ext uri="{FF2B5EF4-FFF2-40B4-BE49-F238E27FC236}">
                <a16:creationId xmlns:a16="http://schemas.microsoft.com/office/drawing/2014/main" id="{D31CC429-1788-75D2-1435-68ABF465FAC5}"/>
              </a:ext>
            </a:extLst>
          </p:cNvPr>
          <p:cNvSpPr txBox="1"/>
          <p:nvPr/>
        </p:nvSpPr>
        <p:spPr>
          <a:xfrm>
            <a:off x="6882130" y="4046557"/>
            <a:ext cx="510043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Resistant to narrowband interference</a:t>
            </a:r>
          </a:p>
          <a:p>
            <a:pPr marL="342900" indent="-342900">
              <a:buFont typeface="Arial" panose="020B0604020202020204" pitchFamily="34" charset="0"/>
              <a:buChar char="•"/>
            </a:pPr>
            <a:r>
              <a:rPr lang="en-US" sz="2400" dirty="0">
                <a:latin typeface="+mj-lt"/>
              </a:rPr>
              <a:t>Signals are difficult to interpret – appears as if increase in background noise </a:t>
            </a:r>
          </a:p>
          <a:p>
            <a:pPr marL="342900" indent="-342900">
              <a:buFont typeface="Arial" panose="020B0604020202020204" pitchFamily="34" charset="0"/>
              <a:buChar char="•"/>
            </a:pPr>
            <a:r>
              <a:rPr lang="en-US" sz="2400" dirty="0">
                <a:latin typeface="+mj-lt"/>
              </a:rPr>
              <a:t>Can share frequency band with others with minimal interference</a:t>
            </a:r>
          </a:p>
        </p:txBody>
      </p:sp>
    </p:spTree>
    <p:extLst>
      <p:ext uri="{BB962C8B-B14F-4D97-AF65-F5344CB8AC3E}">
        <p14:creationId xmlns:p14="http://schemas.microsoft.com/office/powerpoint/2010/main" val="1825739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7" dur="500"/>
                                        <p:tgtEl>
                                          <p:spTgt spid="25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blinds(horizontal)">
                                      <p:cBhvr>
                                        <p:cTn id="12" dur="500"/>
                                        <p:tgtEl>
                                          <p:spTgt spid="256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blinds(horizontal)">
                                      <p:cBhvr>
                                        <p:cTn id="17"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1353800" cy="1325563"/>
          </a:xfrm>
        </p:spPr>
        <p:txBody>
          <a:bodyPr>
            <a:normAutofit/>
          </a:bodyPr>
          <a:lstStyle/>
          <a:p>
            <a:r>
              <a:rPr lang="en-US" sz="4000" b="1" dirty="0">
                <a:latin typeface="+mn-lt"/>
              </a:rPr>
              <a:t>One way to understand backscatter mechanism</a:t>
            </a:r>
            <a:endParaRPr lang="en-SE" sz="4000" b="1" dirty="0">
              <a:latin typeface="+mn-lt"/>
            </a:endParaRPr>
          </a:p>
        </p:txBody>
      </p:sp>
      <p:sp>
        <p:nvSpPr>
          <p:cNvPr id="2" name="Slide Number Placeholder 1">
            <a:extLst>
              <a:ext uri="{FF2B5EF4-FFF2-40B4-BE49-F238E27FC236}">
                <a16:creationId xmlns:a16="http://schemas.microsoft.com/office/drawing/2014/main" id="{971AF97E-3458-5E36-C774-18A57C07CC43}"/>
              </a:ext>
            </a:extLst>
          </p:cNvPr>
          <p:cNvSpPr>
            <a:spLocks noGrp="1"/>
          </p:cNvSpPr>
          <p:nvPr>
            <p:ph type="sldNum" sz="quarter" idx="12"/>
          </p:nvPr>
        </p:nvSpPr>
        <p:spPr>
          <a:xfrm>
            <a:off x="8610600" y="6446290"/>
            <a:ext cx="2743200" cy="365125"/>
          </a:xfrm>
        </p:spPr>
        <p:txBody>
          <a:bodyPr/>
          <a:lstStyle/>
          <a:p>
            <a:fld id="{6EBD3764-7253-9C43-9B91-5117DC16B588}" type="slidenum">
              <a:rPr lang="en-US" smtClean="0"/>
              <a:t>5</a:t>
            </a:fld>
            <a:endParaRPr lang="en-US"/>
          </a:p>
        </p:txBody>
      </p:sp>
      <p:pic>
        <p:nvPicPr>
          <p:cNvPr id="4" name="Picture 3" descr="A picture containing indoor&#10;&#10;Description automatically generated">
            <a:extLst>
              <a:ext uri="{FF2B5EF4-FFF2-40B4-BE49-F238E27FC236}">
                <a16:creationId xmlns:a16="http://schemas.microsoft.com/office/drawing/2014/main" id="{AEAF0F2A-3272-8A64-CF56-FEC1BC1424F1}"/>
              </a:ext>
            </a:extLst>
          </p:cNvPr>
          <p:cNvPicPr>
            <a:picLocks noChangeAspect="1"/>
          </p:cNvPicPr>
          <p:nvPr/>
        </p:nvPicPr>
        <p:blipFill>
          <a:blip r:embed="rId3"/>
          <a:stretch>
            <a:fillRect/>
          </a:stretch>
        </p:blipFill>
        <p:spPr>
          <a:xfrm>
            <a:off x="4189152" y="1742541"/>
            <a:ext cx="4651895" cy="4651895"/>
          </a:xfrm>
          <a:prstGeom prst="rect">
            <a:avLst/>
          </a:prstGeom>
        </p:spPr>
      </p:pic>
    </p:spTree>
    <p:extLst>
      <p:ext uri="{BB962C8B-B14F-4D97-AF65-F5344CB8AC3E}">
        <p14:creationId xmlns:p14="http://schemas.microsoft.com/office/powerpoint/2010/main" val="950286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pic>
        <p:nvPicPr>
          <p:cNvPr id="358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794" y="1764518"/>
            <a:ext cx="7620000" cy="3763962"/>
          </a:xfrm>
        </p:spPr>
      </p:pic>
      <p:sp>
        <p:nvSpPr>
          <p:cNvPr id="27655" name="Rectangle 7"/>
          <p:cNvSpPr>
            <a:spLocks noChangeArrowheads="1"/>
          </p:cNvSpPr>
          <p:nvPr/>
        </p:nvSpPr>
        <p:spPr bwMode="auto">
          <a:xfrm>
            <a:off x="1173707" y="5958378"/>
            <a:ext cx="10222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
                <a:srgbClr val="3333CC"/>
              </a:buClr>
              <a:buSzPct val="60000"/>
            </a:pPr>
            <a:r>
              <a:rPr lang="en-US" sz="2400" dirty="0">
                <a:solidFill>
                  <a:srgbClr val="000000"/>
                </a:solidFill>
                <a:latin typeface="+mj-lt"/>
              </a:rPr>
              <a:t> FHSS increase resistance to a) natural interference b) jamming c) detection</a:t>
            </a:r>
            <a:r>
              <a:rPr lang="en-US" sz="2400" dirty="0">
                <a:latin typeface="+mj-lt"/>
              </a:rPr>
              <a:t> </a:t>
            </a:r>
          </a:p>
        </p:txBody>
      </p:sp>
      <p:sp>
        <p:nvSpPr>
          <p:cNvPr id="2" name="Slide Number Placeholder 1"/>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4032343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blinds(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sp>
        <p:nvSpPr>
          <p:cNvPr id="2" name="Slide Number Placeholder 1"/>
          <p:cNvSpPr>
            <a:spLocks noGrp="1"/>
          </p:cNvSpPr>
          <p:nvPr>
            <p:ph type="sldNum" sz="quarter" idx="12"/>
          </p:nvPr>
        </p:nvSpPr>
        <p:spPr/>
        <p:txBody>
          <a:bodyPr/>
          <a:lstStyle/>
          <a:p>
            <a:fld id="{69E57DC2-970A-4B3E-BB1C-7A09969E49DF}" type="slidenum">
              <a:rPr lang="en-US" smtClean="0"/>
              <a:t>51</a:t>
            </a:fld>
            <a:endParaRPr lang="en-US" dirty="0"/>
          </a:p>
        </p:txBody>
      </p:sp>
      <p:sp>
        <p:nvSpPr>
          <p:cNvPr id="4" name="Content Placeholder 3">
            <a:extLst>
              <a:ext uri="{FF2B5EF4-FFF2-40B4-BE49-F238E27FC236}">
                <a16:creationId xmlns:a16="http://schemas.microsoft.com/office/drawing/2014/main" id="{944EE935-F81C-73DD-0609-462D2870B11C}"/>
              </a:ext>
            </a:extLst>
          </p:cNvPr>
          <p:cNvSpPr>
            <a:spLocks noGrp="1"/>
          </p:cNvSpPr>
          <p:nvPr>
            <p:ph idx="1"/>
          </p:nvPr>
        </p:nvSpPr>
        <p:spPr>
          <a:xfrm>
            <a:off x="1173707" y="1798329"/>
            <a:ext cx="10515600" cy="4351338"/>
          </a:xfrm>
        </p:spPr>
        <p:txBody>
          <a:bodyPr/>
          <a:lstStyle/>
          <a:p>
            <a:r>
              <a:rPr lang="en-US" dirty="0"/>
              <a:t>A protocol that we use everyday uses Frequency hopping spread spectrum technique?  </a:t>
            </a:r>
          </a:p>
        </p:txBody>
      </p:sp>
    </p:spTree>
    <p:extLst>
      <p:ext uri="{BB962C8B-B14F-4D97-AF65-F5344CB8AC3E}">
        <p14:creationId xmlns:p14="http://schemas.microsoft.com/office/powerpoint/2010/main" val="3325189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73707" y="491320"/>
            <a:ext cx="9266830" cy="838200"/>
          </a:xfrm>
        </p:spPr>
        <p:txBody>
          <a:bodyPr/>
          <a:lstStyle/>
          <a:p>
            <a:pPr eaLnBrk="1" hangingPunct="1"/>
            <a:r>
              <a:rPr lang="en-US" dirty="0"/>
              <a:t>Spread spectrum: Frequency Hopping (FH)</a:t>
            </a:r>
          </a:p>
        </p:txBody>
      </p:sp>
      <p:sp>
        <p:nvSpPr>
          <p:cNvPr id="2" name="Slide Number Placeholder 1"/>
          <p:cNvSpPr>
            <a:spLocks noGrp="1"/>
          </p:cNvSpPr>
          <p:nvPr>
            <p:ph type="sldNum" sz="quarter" idx="12"/>
          </p:nvPr>
        </p:nvSpPr>
        <p:spPr/>
        <p:txBody>
          <a:bodyPr/>
          <a:lstStyle/>
          <a:p>
            <a:fld id="{69E57DC2-970A-4B3E-BB1C-7A09969E49DF}" type="slidenum">
              <a:rPr lang="en-US" smtClean="0"/>
              <a:t>52</a:t>
            </a:fld>
            <a:endParaRPr lang="en-US" dirty="0"/>
          </a:p>
        </p:txBody>
      </p:sp>
      <p:sp>
        <p:nvSpPr>
          <p:cNvPr id="4" name="Content Placeholder 3">
            <a:extLst>
              <a:ext uri="{FF2B5EF4-FFF2-40B4-BE49-F238E27FC236}">
                <a16:creationId xmlns:a16="http://schemas.microsoft.com/office/drawing/2014/main" id="{944EE935-F81C-73DD-0609-462D2870B11C}"/>
              </a:ext>
            </a:extLst>
          </p:cNvPr>
          <p:cNvSpPr>
            <a:spLocks noGrp="1"/>
          </p:cNvSpPr>
          <p:nvPr>
            <p:ph idx="1"/>
          </p:nvPr>
        </p:nvSpPr>
        <p:spPr>
          <a:xfrm>
            <a:off x="1173707" y="1798329"/>
            <a:ext cx="10515600" cy="4351338"/>
          </a:xfrm>
        </p:spPr>
        <p:txBody>
          <a:bodyPr/>
          <a:lstStyle/>
          <a:p>
            <a:r>
              <a:rPr lang="en-US" dirty="0"/>
              <a:t>A protocol that we use everyday uses Frequency hopping spread spectrum technique? </a:t>
            </a:r>
          </a:p>
          <a:p>
            <a:r>
              <a:rPr lang="en-US" dirty="0"/>
              <a:t>Bluetooth hops between 79 different 1 MHz channels in the band.  </a:t>
            </a:r>
          </a:p>
        </p:txBody>
      </p:sp>
      <p:pic>
        <p:nvPicPr>
          <p:cNvPr id="3" name="Picture 2">
            <a:extLst>
              <a:ext uri="{FF2B5EF4-FFF2-40B4-BE49-F238E27FC236}">
                <a16:creationId xmlns:a16="http://schemas.microsoft.com/office/drawing/2014/main" id="{DA915582-2192-F245-BE48-CB7921348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56" y="3429000"/>
            <a:ext cx="5969990" cy="302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23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WiFi</a:t>
            </a:r>
            <a:r>
              <a:rPr lang="en-US" dirty="0"/>
              <a:t> Channel Usage</a:t>
            </a:r>
          </a:p>
        </p:txBody>
      </p:sp>
      <p:pic>
        <p:nvPicPr>
          <p:cNvPr id="5" name="Content Placeholder 4"/>
          <p:cNvPicPr>
            <a:picLocks noGrp="1" noChangeAspect="1"/>
          </p:cNvPicPr>
          <p:nvPr>
            <p:ph idx="1"/>
          </p:nvPr>
        </p:nvPicPr>
        <p:blipFill>
          <a:blip r:embed="rId2"/>
          <a:stretch>
            <a:fillRect/>
          </a:stretch>
        </p:blipFill>
        <p:spPr>
          <a:xfrm>
            <a:off x="2150994" y="2080419"/>
            <a:ext cx="8263666" cy="3886200"/>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53</a:t>
            </a:fld>
            <a:endParaRPr lang="en-US" dirty="0"/>
          </a:p>
        </p:txBody>
      </p:sp>
    </p:spTree>
    <p:extLst>
      <p:ext uri="{BB962C8B-B14F-4D97-AF65-F5344CB8AC3E}">
        <p14:creationId xmlns:p14="http://schemas.microsoft.com/office/powerpoint/2010/main" val="180448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Channel Interference (CTI)</a:t>
            </a:r>
          </a:p>
        </p:txBody>
      </p:sp>
      <p:sp>
        <p:nvSpPr>
          <p:cNvPr id="5" name="Rectangle 4"/>
          <p:cNvSpPr/>
          <p:nvPr/>
        </p:nvSpPr>
        <p:spPr>
          <a:xfrm>
            <a:off x="1453505" y="5713320"/>
            <a:ext cx="10651933" cy="338554"/>
          </a:xfrm>
          <a:prstGeom prst="rect">
            <a:avLst/>
          </a:prstGeom>
        </p:spPr>
        <p:txBody>
          <a:bodyPr wrap="square">
            <a:spAutoFit/>
          </a:bodyPr>
          <a:lstStyle/>
          <a:p>
            <a:r>
              <a:rPr lang="en-US" sz="1600" dirty="0">
                <a:latin typeface="+mj-lt"/>
              </a:rPr>
              <a:t>A. </a:t>
            </a:r>
            <a:r>
              <a:rPr lang="en-US" sz="1600" dirty="0" err="1">
                <a:latin typeface="+mj-lt"/>
              </a:rPr>
              <a:t>Hithnawi</a:t>
            </a:r>
            <a:r>
              <a:rPr lang="en-US" sz="1600" dirty="0">
                <a:latin typeface="+mj-lt"/>
              </a:rPr>
              <a:t>, </a:t>
            </a:r>
            <a:r>
              <a:rPr lang="en-US" sz="1600" dirty="0" err="1">
                <a:latin typeface="+mj-lt"/>
              </a:rPr>
              <a:t>et.al.,TIIM</a:t>
            </a:r>
            <a:r>
              <a:rPr lang="en-US" sz="1600" dirty="0">
                <a:latin typeface="+mj-lt"/>
              </a:rPr>
              <a:t>: Technology-Independent Interference Mitigation for Low-power Wireless Networks, IPSN 2015</a:t>
            </a:r>
          </a:p>
        </p:txBody>
      </p:sp>
      <p:pic>
        <p:nvPicPr>
          <p:cNvPr id="6" name="Picture 5"/>
          <p:cNvPicPr>
            <a:picLocks noChangeAspect="1"/>
          </p:cNvPicPr>
          <p:nvPr/>
        </p:nvPicPr>
        <p:blipFill>
          <a:blip r:embed="rId2"/>
          <a:stretch>
            <a:fillRect/>
          </a:stretch>
        </p:blipFill>
        <p:spPr>
          <a:xfrm>
            <a:off x="6623429" y="2071577"/>
            <a:ext cx="5568571" cy="2484834"/>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54</a:t>
            </a:fld>
            <a:endParaRPr lang="en-US" dirty="0"/>
          </a:p>
        </p:txBody>
      </p:sp>
      <p:pic>
        <p:nvPicPr>
          <p:cNvPr id="4" name="Content Placeholder 4">
            <a:extLst>
              <a:ext uri="{FF2B5EF4-FFF2-40B4-BE49-F238E27FC236}">
                <a16:creationId xmlns:a16="http://schemas.microsoft.com/office/drawing/2014/main" id="{7CE178A3-8944-E3E7-FF69-1A57180D700E}"/>
              </a:ext>
            </a:extLst>
          </p:cNvPr>
          <p:cNvPicPr>
            <a:picLocks noGrp="1" noChangeAspect="1"/>
          </p:cNvPicPr>
          <p:nvPr>
            <p:ph idx="1"/>
          </p:nvPr>
        </p:nvPicPr>
        <p:blipFill>
          <a:blip r:embed="rId3"/>
          <a:stretch>
            <a:fillRect/>
          </a:stretch>
        </p:blipFill>
        <p:spPr>
          <a:xfrm>
            <a:off x="1453505" y="1871348"/>
            <a:ext cx="4869799" cy="2885292"/>
          </a:xfrm>
          <a:prstGeom prst="rect">
            <a:avLst/>
          </a:prstGeom>
        </p:spPr>
      </p:pic>
    </p:spTree>
    <p:extLst>
      <p:ext uri="{BB962C8B-B14F-4D97-AF65-F5344CB8AC3E}">
        <p14:creationId xmlns:p14="http://schemas.microsoft.com/office/powerpoint/2010/main" val="2620493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2043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err="1"/>
              <a:t>Farmbeats</a:t>
            </a:r>
            <a:r>
              <a:rPr lang="en-US" dirty="0"/>
              <a:t> (TV Whitespace) (Courtesy: Microsoft)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8" name="Online Media 7" descr="Enabling precision agriculture with AI - Microsoft's FarmBeats Program">
            <a:hlinkClick r:id="" action="ppaction://media"/>
            <a:extLst>
              <a:ext uri="{FF2B5EF4-FFF2-40B4-BE49-F238E27FC236}">
                <a16:creationId xmlns:a16="http://schemas.microsoft.com/office/drawing/2014/main" id="{35F3C03E-ED6B-249E-6E2B-07BF04833045}"/>
              </a:ext>
            </a:extLst>
          </p:cNvPr>
          <p:cNvPicPr>
            <a:picLocks noRot="1" noChangeAspect="1"/>
          </p:cNvPicPr>
          <p:nvPr>
            <a:videoFile r:link="rId1"/>
          </p:nvPr>
        </p:nvPicPr>
        <p:blipFill>
          <a:blip r:embed="rId3"/>
          <a:stretch>
            <a:fillRect/>
          </a:stretch>
        </p:blipFill>
        <p:spPr>
          <a:xfrm>
            <a:off x="2409372" y="1534413"/>
            <a:ext cx="8534400" cy="4821937"/>
          </a:xfrm>
          <a:prstGeom prst="rect">
            <a:avLst/>
          </a:prstGeom>
        </p:spPr>
      </p:pic>
    </p:spTree>
    <p:extLst>
      <p:ext uri="{BB962C8B-B14F-4D97-AF65-F5344CB8AC3E}">
        <p14:creationId xmlns:p14="http://schemas.microsoft.com/office/powerpoint/2010/main" val="108996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sp>
        <p:nvSpPr>
          <p:cNvPr id="3" name="Content Placeholder 2"/>
          <p:cNvSpPr>
            <a:spLocks noGrp="1"/>
          </p:cNvSpPr>
          <p:nvPr>
            <p:ph idx="1"/>
          </p:nvPr>
        </p:nvSpPr>
        <p:spPr>
          <a:xfrm>
            <a:off x="1033322" y="1691301"/>
            <a:ext cx="10417150" cy="4204532"/>
          </a:xfrm>
        </p:spPr>
        <p:txBody>
          <a:bodyPr>
            <a:normAutofit/>
          </a:bodyPr>
          <a:lstStyle/>
          <a:p>
            <a:pPr algn="just">
              <a:lnSpc>
                <a:spcPct val="115000"/>
              </a:lnSpc>
              <a:spcAft>
                <a:spcPts val="1000"/>
              </a:spcAft>
            </a:pPr>
            <a:r>
              <a:rPr lang="en-US" sz="3300" b="1" dirty="0">
                <a:effectLst/>
                <a:ea typeface="SimSun" panose="02010600030101010101" pitchFamily="2" charset="-122"/>
                <a:cs typeface="Times New Roman" panose="02020603050405020304" pitchFamily="18" charset="0"/>
              </a:rPr>
              <a:t>Question: </a:t>
            </a:r>
            <a:r>
              <a:rPr lang="en-US" dirty="0">
                <a:effectLst/>
                <a:ea typeface="SimSun" panose="02010600030101010101" pitchFamily="2" charset="-122"/>
              </a:rPr>
              <a:t>You are deploying IoT devices in farms to help increase agricultural yield. These IoT devices would monitor soil humidity and temperature, and then transmit this sensor information to a base station that is deployed in the center of the field. The base station is located several hundred meters away from the IoT devices. In this deployment, you plan to use TV whitespace for communication. You can assume that there is no synchronization between IoT devices. Television stations operate at frequency between 500 to 700 </a:t>
            </a:r>
            <a:r>
              <a:rPr lang="en-US" dirty="0" err="1">
                <a:effectLst/>
                <a:ea typeface="SimSun" panose="02010600030101010101" pitchFamily="2" charset="-122"/>
              </a:rPr>
              <a:t>MHz.</a:t>
            </a:r>
            <a:r>
              <a:rPr lang="en-US" dirty="0">
                <a:effectLst/>
                <a:ea typeface="SimSun" panose="02010600030101010101" pitchFamily="2" charset="-122"/>
              </a:rPr>
              <a:t> </a:t>
            </a:r>
            <a:endParaRPr lang="en-SG" sz="3300" dirty="0">
              <a:effectLst/>
              <a:ea typeface="SimSun"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57</a:t>
            </a:fld>
            <a:endParaRPr lang="en-US" dirty="0"/>
          </a:p>
        </p:txBody>
      </p:sp>
    </p:spTree>
    <p:extLst>
      <p:ext uri="{BB962C8B-B14F-4D97-AF65-F5344CB8AC3E}">
        <p14:creationId xmlns:p14="http://schemas.microsoft.com/office/powerpoint/2010/main" val="741861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graphicFrame>
        <p:nvGraphicFramePr>
          <p:cNvPr id="4" name="Content Placeholder 3">
            <a:extLst>
              <a:ext uri="{FF2B5EF4-FFF2-40B4-BE49-F238E27FC236}">
                <a16:creationId xmlns:a16="http://schemas.microsoft.com/office/drawing/2014/main" id="{BA3E4AF9-900C-944A-92FA-6C6EDCB36AD3}"/>
              </a:ext>
            </a:extLst>
          </p:cNvPr>
          <p:cNvGraphicFramePr>
            <a:graphicFrameLocks noGrp="1"/>
          </p:cNvGraphicFramePr>
          <p:nvPr>
            <p:ph idx="1"/>
            <p:extLst>
              <p:ext uri="{D42A27DB-BD31-4B8C-83A1-F6EECF244321}">
                <p14:modId xmlns:p14="http://schemas.microsoft.com/office/powerpoint/2010/main" val="3869650184"/>
              </p:ext>
            </p:extLst>
          </p:nvPr>
        </p:nvGraphicFramePr>
        <p:xfrm>
          <a:off x="1071266" y="2401301"/>
          <a:ext cx="7539334" cy="3629486"/>
        </p:xfrm>
        <a:graphic>
          <a:graphicData uri="http://schemas.openxmlformats.org/drawingml/2006/table">
            <a:tbl>
              <a:tblPr firstRow="1" firstCol="1" bandRow="1">
                <a:tableStyleId>{5C22544A-7EE6-4342-B048-85BDC9FD1C3A}</a:tableStyleId>
              </a:tblPr>
              <a:tblGrid>
                <a:gridCol w="3769667">
                  <a:extLst>
                    <a:ext uri="{9D8B030D-6E8A-4147-A177-3AD203B41FA5}">
                      <a16:colId xmlns:a16="http://schemas.microsoft.com/office/drawing/2014/main" val="1106284476"/>
                    </a:ext>
                  </a:extLst>
                </a:gridCol>
                <a:gridCol w="3769667">
                  <a:extLst>
                    <a:ext uri="{9D8B030D-6E8A-4147-A177-3AD203B41FA5}">
                      <a16:colId xmlns:a16="http://schemas.microsoft.com/office/drawing/2014/main" val="765282105"/>
                    </a:ext>
                  </a:extLst>
                </a:gridCol>
              </a:tblGrid>
              <a:tr h="518498">
                <a:tc>
                  <a:txBody>
                    <a:bodyPr/>
                    <a:lstStyle/>
                    <a:p>
                      <a:pPr algn="ctr">
                        <a:lnSpc>
                          <a:spcPct val="115000"/>
                        </a:lnSpc>
                        <a:spcAft>
                          <a:spcPts val="1000"/>
                        </a:spcAft>
                      </a:pPr>
                      <a:r>
                        <a:rPr lang="en-US" sz="1200">
                          <a:effectLst/>
                        </a:rPr>
                        <a:t>Television Station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Frequency band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06562"/>
                  </a:ext>
                </a:extLst>
              </a:tr>
              <a:tr h="518498">
                <a:tc>
                  <a:txBody>
                    <a:bodyPr/>
                    <a:lstStyle/>
                    <a:p>
                      <a:pPr algn="ctr">
                        <a:lnSpc>
                          <a:spcPct val="115000"/>
                        </a:lnSpc>
                        <a:spcAft>
                          <a:spcPts val="1000"/>
                        </a:spcAft>
                      </a:pPr>
                      <a:r>
                        <a:rPr lang="en-US" sz="1200">
                          <a:effectLst/>
                        </a:rPr>
                        <a:t>A</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500-508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016166"/>
                  </a:ext>
                </a:extLst>
              </a:tr>
              <a:tr h="518498">
                <a:tc>
                  <a:txBody>
                    <a:bodyPr/>
                    <a:lstStyle/>
                    <a:p>
                      <a:pPr algn="ctr">
                        <a:lnSpc>
                          <a:spcPct val="115000"/>
                        </a:lnSpc>
                        <a:spcAft>
                          <a:spcPts val="1000"/>
                        </a:spcAft>
                      </a:pPr>
                      <a:r>
                        <a:rPr lang="en-US" sz="1200" dirty="0">
                          <a:effectLst/>
                        </a:rPr>
                        <a:t>B</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520-528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424203"/>
                  </a:ext>
                </a:extLst>
              </a:tr>
              <a:tr h="518498">
                <a:tc>
                  <a:txBody>
                    <a:bodyPr/>
                    <a:lstStyle/>
                    <a:p>
                      <a:pPr algn="ctr">
                        <a:lnSpc>
                          <a:spcPct val="115000"/>
                        </a:lnSpc>
                        <a:spcAft>
                          <a:spcPts val="1000"/>
                        </a:spcAft>
                      </a:pPr>
                      <a:r>
                        <a:rPr lang="en-US" sz="1200">
                          <a:effectLst/>
                        </a:rPr>
                        <a:t>C</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540-548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7302729"/>
                  </a:ext>
                </a:extLst>
              </a:tr>
              <a:tr h="518498">
                <a:tc>
                  <a:txBody>
                    <a:bodyPr/>
                    <a:lstStyle/>
                    <a:p>
                      <a:pPr algn="ctr">
                        <a:lnSpc>
                          <a:spcPct val="115000"/>
                        </a:lnSpc>
                        <a:spcAft>
                          <a:spcPts val="1000"/>
                        </a:spcAft>
                      </a:pPr>
                      <a:r>
                        <a:rPr lang="en-US" sz="1200">
                          <a:effectLst/>
                        </a:rPr>
                        <a:t>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560-568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4422314"/>
                  </a:ext>
                </a:extLst>
              </a:tr>
              <a:tr h="518498">
                <a:tc>
                  <a:txBody>
                    <a:bodyPr/>
                    <a:lstStyle/>
                    <a:p>
                      <a:pPr algn="ctr">
                        <a:lnSpc>
                          <a:spcPct val="115000"/>
                        </a:lnSpc>
                        <a:spcAft>
                          <a:spcPts val="1000"/>
                        </a:spcAft>
                      </a:pPr>
                      <a:r>
                        <a:rPr lang="en-US" sz="1200">
                          <a:effectLst/>
                        </a:rPr>
                        <a:t>E</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580-588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4164150"/>
                  </a:ext>
                </a:extLst>
              </a:tr>
              <a:tr h="518498">
                <a:tc>
                  <a:txBody>
                    <a:bodyPr/>
                    <a:lstStyle/>
                    <a:p>
                      <a:pPr algn="ctr">
                        <a:lnSpc>
                          <a:spcPct val="115000"/>
                        </a:lnSpc>
                        <a:spcAft>
                          <a:spcPts val="1000"/>
                        </a:spcAft>
                      </a:pPr>
                      <a:r>
                        <a:rPr lang="en-US" sz="1200">
                          <a:effectLst/>
                        </a:rPr>
                        <a:t>Reserved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620 MHz onwards</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031734"/>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58</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1033323" y="1321666"/>
            <a:ext cx="8015142" cy="91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15000"/>
              </a:lnSpc>
              <a:buFont typeface="+mj-lt"/>
              <a:buAutoNum type="alphaLcParenR"/>
            </a:pPr>
            <a:r>
              <a:rPr lang="en-US" sz="2400" dirty="0">
                <a:effectLst/>
                <a:latin typeface="+mj-lt"/>
                <a:ea typeface="SimSun" panose="02010600030101010101" pitchFamily="2" charset="-122"/>
                <a:cs typeface="Times New Roman" panose="02020603050405020304" pitchFamily="18" charset="0"/>
              </a:rPr>
              <a:t>What are the frequency bands that are available for communication with the IoT device?     </a:t>
            </a:r>
            <a:r>
              <a:rPr lang="en-SG"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(2 point)</a:t>
            </a:r>
            <a:endParaRPr lang="en-SG" sz="2400" dirty="0">
              <a:effectLst/>
              <a:latin typeface="+mj-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98808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graphicFrame>
        <p:nvGraphicFramePr>
          <p:cNvPr id="4" name="Content Placeholder 3">
            <a:extLst>
              <a:ext uri="{FF2B5EF4-FFF2-40B4-BE49-F238E27FC236}">
                <a16:creationId xmlns:a16="http://schemas.microsoft.com/office/drawing/2014/main" id="{BA3E4AF9-900C-944A-92FA-6C6EDCB36AD3}"/>
              </a:ext>
            </a:extLst>
          </p:cNvPr>
          <p:cNvGraphicFramePr>
            <a:graphicFrameLocks noGrp="1"/>
          </p:cNvGraphicFramePr>
          <p:nvPr>
            <p:ph idx="1"/>
          </p:nvPr>
        </p:nvGraphicFramePr>
        <p:xfrm>
          <a:off x="1071266" y="2401301"/>
          <a:ext cx="7539334" cy="3629486"/>
        </p:xfrm>
        <a:graphic>
          <a:graphicData uri="http://schemas.openxmlformats.org/drawingml/2006/table">
            <a:tbl>
              <a:tblPr firstRow="1" firstCol="1" bandRow="1">
                <a:tableStyleId>{5C22544A-7EE6-4342-B048-85BDC9FD1C3A}</a:tableStyleId>
              </a:tblPr>
              <a:tblGrid>
                <a:gridCol w="3769667">
                  <a:extLst>
                    <a:ext uri="{9D8B030D-6E8A-4147-A177-3AD203B41FA5}">
                      <a16:colId xmlns:a16="http://schemas.microsoft.com/office/drawing/2014/main" val="1106284476"/>
                    </a:ext>
                  </a:extLst>
                </a:gridCol>
                <a:gridCol w="3769667">
                  <a:extLst>
                    <a:ext uri="{9D8B030D-6E8A-4147-A177-3AD203B41FA5}">
                      <a16:colId xmlns:a16="http://schemas.microsoft.com/office/drawing/2014/main" val="765282105"/>
                    </a:ext>
                  </a:extLst>
                </a:gridCol>
              </a:tblGrid>
              <a:tr h="518498">
                <a:tc>
                  <a:txBody>
                    <a:bodyPr/>
                    <a:lstStyle/>
                    <a:p>
                      <a:pPr algn="ctr">
                        <a:lnSpc>
                          <a:spcPct val="115000"/>
                        </a:lnSpc>
                        <a:spcAft>
                          <a:spcPts val="1000"/>
                        </a:spcAft>
                      </a:pPr>
                      <a:r>
                        <a:rPr lang="en-US" sz="1200">
                          <a:effectLst/>
                        </a:rPr>
                        <a:t>Television Station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Frequency band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06562"/>
                  </a:ext>
                </a:extLst>
              </a:tr>
              <a:tr h="518498">
                <a:tc>
                  <a:txBody>
                    <a:bodyPr/>
                    <a:lstStyle/>
                    <a:p>
                      <a:pPr algn="ctr">
                        <a:lnSpc>
                          <a:spcPct val="115000"/>
                        </a:lnSpc>
                        <a:spcAft>
                          <a:spcPts val="1000"/>
                        </a:spcAft>
                      </a:pPr>
                      <a:r>
                        <a:rPr lang="en-US" sz="1200">
                          <a:effectLst/>
                        </a:rPr>
                        <a:t>A</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500-508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016166"/>
                  </a:ext>
                </a:extLst>
              </a:tr>
              <a:tr h="518498">
                <a:tc>
                  <a:txBody>
                    <a:bodyPr/>
                    <a:lstStyle/>
                    <a:p>
                      <a:pPr algn="ctr">
                        <a:lnSpc>
                          <a:spcPct val="115000"/>
                        </a:lnSpc>
                        <a:spcAft>
                          <a:spcPts val="1000"/>
                        </a:spcAft>
                      </a:pPr>
                      <a:r>
                        <a:rPr lang="en-US" sz="1200" dirty="0">
                          <a:effectLst/>
                        </a:rPr>
                        <a:t>B</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520-528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424203"/>
                  </a:ext>
                </a:extLst>
              </a:tr>
              <a:tr h="518498">
                <a:tc>
                  <a:txBody>
                    <a:bodyPr/>
                    <a:lstStyle/>
                    <a:p>
                      <a:pPr algn="ctr">
                        <a:lnSpc>
                          <a:spcPct val="115000"/>
                        </a:lnSpc>
                        <a:spcAft>
                          <a:spcPts val="1000"/>
                        </a:spcAft>
                      </a:pPr>
                      <a:r>
                        <a:rPr lang="en-US" sz="1200">
                          <a:effectLst/>
                        </a:rPr>
                        <a:t>C</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540-548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7302729"/>
                  </a:ext>
                </a:extLst>
              </a:tr>
              <a:tr h="518498">
                <a:tc>
                  <a:txBody>
                    <a:bodyPr/>
                    <a:lstStyle/>
                    <a:p>
                      <a:pPr algn="ctr">
                        <a:lnSpc>
                          <a:spcPct val="115000"/>
                        </a:lnSpc>
                        <a:spcAft>
                          <a:spcPts val="1000"/>
                        </a:spcAft>
                      </a:pPr>
                      <a:r>
                        <a:rPr lang="en-US" sz="1200">
                          <a:effectLst/>
                        </a:rPr>
                        <a:t>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560-568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4422314"/>
                  </a:ext>
                </a:extLst>
              </a:tr>
              <a:tr h="518498">
                <a:tc>
                  <a:txBody>
                    <a:bodyPr/>
                    <a:lstStyle/>
                    <a:p>
                      <a:pPr algn="ctr">
                        <a:lnSpc>
                          <a:spcPct val="115000"/>
                        </a:lnSpc>
                        <a:spcAft>
                          <a:spcPts val="1000"/>
                        </a:spcAft>
                      </a:pPr>
                      <a:r>
                        <a:rPr lang="en-US" sz="1200">
                          <a:effectLst/>
                        </a:rPr>
                        <a:t>E</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580-588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4164150"/>
                  </a:ext>
                </a:extLst>
              </a:tr>
              <a:tr h="518498">
                <a:tc>
                  <a:txBody>
                    <a:bodyPr/>
                    <a:lstStyle/>
                    <a:p>
                      <a:pPr algn="ctr">
                        <a:lnSpc>
                          <a:spcPct val="115000"/>
                        </a:lnSpc>
                        <a:spcAft>
                          <a:spcPts val="1000"/>
                        </a:spcAft>
                      </a:pPr>
                      <a:r>
                        <a:rPr lang="en-US" sz="1200">
                          <a:effectLst/>
                        </a:rPr>
                        <a:t>Reserved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620 MHz onwards</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031734"/>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59</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1033323" y="1321666"/>
            <a:ext cx="8015142" cy="91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15000"/>
              </a:lnSpc>
              <a:buFont typeface="+mj-lt"/>
              <a:buAutoNum type="alphaLcParenR"/>
            </a:pPr>
            <a:r>
              <a:rPr lang="en-US" sz="2400" dirty="0">
                <a:effectLst/>
                <a:latin typeface="+mj-lt"/>
                <a:ea typeface="SimSun" panose="02010600030101010101" pitchFamily="2" charset="-122"/>
                <a:cs typeface="Times New Roman" panose="02020603050405020304" pitchFamily="18" charset="0"/>
              </a:rPr>
              <a:t>What are the frequency bands that are available for communication with the IoT device?     </a:t>
            </a:r>
            <a:r>
              <a:rPr lang="en-SG"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(2 point)</a:t>
            </a:r>
            <a:endParaRPr lang="en-SG" sz="2400" dirty="0">
              <a:effectLst/>
              <a:latin typeface="+mj-lt"/>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FACF9274-7CF6-79A1-110B-A2551FBB21C4}"/>
              </a:ext>
            </a:extLst>
          </p:cNvPr>
          <p:cNvSpPr txBox="1"/>
          <p:nvPr/>
        </p:nvSpPr>
        <p:spPr>
          <a:xfrm>
            <a:off x="8921087" y="3073705"/>
            <a:ext cx="2743200" cy="2031325"/>
          </a:xfrm>
          <a:prstGeom prst="rect">
            <a:avLst/>
          </a:prstGeom>
          <a:noFill/>
        </p:spPr>
        <p:txBody>
          <a:bodyPr wrap="square">
            <a:spAutoFit/>
          </a:bodyPr>
          <a:lstStyle/>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Answer: a)</a:t>
            </a:r>
          </a:p>
          <a:p>
            <a:pPr marL="457200"/>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508-520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528-540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548-560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568-580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588-620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875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graphicFrame>
        <p:nvGraphicFramePr>
          <p:cNvPr id="4" name="Content Placeholder 3">
            <a:extLst>
              <a:ext uri="{FF2B5EF4-FFF2-40B4-BE49-F238E27FC236}">
                <a16:creationId xmlns:a16="http://schemas.microsoft.com/office/drawing/2014/main" id="{BA3E4AF9-900C-944A-92FA-6C6EDCB36AD3}"/>
              </a:ext>
            </a:extLst>
          </p:cNvPr>
          <p:cNvGraphicFramePr>
            <a:graphicFrameLocks noGrp="1"/>
          </p:cNvGraphicFramePr>
          <p:nvPr>
            <p:ph idx="1"/>
          </p:nvPr>
        </p:nvGraphicFramePr>
        <p:xfrm>
          <a:off x="1071266" y="2401301"/>
          <a:ext cx="7539334" cy="3629486"/>
        </p:xfrm>
        <a:graphic>
          <a:graphicData uri="http://schemas.openxmlformats.org/drawingml/2006/table">
            <a:tbl>
              <a:tblPr firstRow="1" firstCol="1" bandRow="1">
                <a:tableStyleId>{5C22544A-7EE6-4342-B048-85BDC9FD1C3A}</a:tableStyleId>
              </a:tblPr>
              <a:tblGrid>
                <a:gridCol w="3769667">
                  <a:extLst>
                    <a:ext uri="{9D8B030D-6E8A-4147-A177-3AD203B41FA5}">
                      <a16:colId xmlns:a16="http://schemas.microsoft.com/office/drawing/2014/main" val="1106284476"/>
                    </a:ext>
                  </a:extLst>
                </a:gridCol>
                <a:gridCol w="3769667">
                  <a:extLst>
                    <a:ext uri="{9D8B030D-6E8A-4147-A177-3AD203B41FA5}">
                      <a16:colId xmlns:a16="http://schemas.microsoft.com/office/drawing/2014/main" val="765282105"/>
                    </a:ext>
                  </a:extLst>
                </a:gridCol>
              </a:tblGrid>
              <a:tr h="518498">
                <a:tc>
                  <a:txBody>
                    <a:bodyPr/>
                    <a:lstStyle/>
                    <a:p>
                      <a:pPr algn="ctr">
                        <a:lnSpc>
                          <a:spcPct val="115000"/>
                        </a:lnSpc>
                        <a:spcAft>
                          <a:spcPts val="1000"/>
                        </a:spcAft>
                      </a:pPr>
                      <a:r>
                        <a:rPr lang="en-US" sz="1200">
                          <a:effectLst/>
                        </a:rPr>
                        <a:t>Television Station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Frequency band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06562"/>
                  </a:ext>
                </a:extLst>
              </a:tr>
              <a:tr h="518498">
                <a:tc>
                  <a:txBody>
                    <a:bodyPr/>
                    <a:lstStyle/>
                    <a:p>
                      <a:pPr algn="ctr">
                        <a:lnSpc>
                          <a:spcPct val="115000"/>
                        </a:lnSpc>
                        <a:spcAft>
                          <a:spcPts val="1000"/>
                        </a:spcAft>
                      </a:pPr>
                      <a:r>
                        <a:rPr lang="en-US" sz="1200">
                          <a:effectLst/>
                        </a:rPr>
                        <a:t>A</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500-508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016166"/>
                  </a:ext>
                </a:extLst>
              </a:tr>
              <a:tr h="518498">
                <a:tc>
                  <a:txBody>
                    <a:bodyPr/>
                    <a:lstStyle/>
                    <a:p>
                      <a:pPr algn="ctr">
                        <a:lnSpc>
                          <a:spcPct val="115000"/>
                        </a:lnSpc>
                        <a:spcAft>
                          <a:spcPts val="1000"/>
                        </a:spcAft>
                      </a:pPr>
                      <a:r>
                        <a:rPr lang="en-US" sz="1200" dirty="0">
                          <a:effectLst/>
                        </a:rPr>
                        <a:t>B</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520-528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424203"/>
                  </a:ext>
                </a:extLst>
              </a:tr>
              <a:tr h="518498">
                <a:tc>
                  <a:txBody>
                    <a:bodyPr/>
                    <a:lstStyle/>
                    <a:p>
                      <a:pPr algn="ctr">
                        <a:lnSpc>
                          <a:spcPct val="115000"/>
                        </a:lnSpc>
                        <a:spcAft>
                          <a:spcPts val="1000"/>
                        </a:spcAft>
                      </a:pPr>
                      <a:r>
                        <a:rPr lang="en-US" sz="1200">
                          <a:effectLst/>
                        </a:rPr>
                        <a:t>C</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540-548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7302729"/>
                  </a:ext>
                </a:extLst>
              </a:tr>
              <a:tr h="518498">
                <a:tc>
                  <a:txBody>
                    <a:bodyPr/>
                    <a:lstStyle/>
                    <a:p>
                      <a:pPr algn="ctr">
                        <a:lnSpc>
                          <a:spcPct val="115000"/>
                        </a:lnSpc>
                        <a:spcAft>
                          <a:spcPts val="1000"/>
                        </a:spcAft>
                      </a:pPr>
                      <a:r>
                        <a:rPr lang="en-US" sz="1200">
                          <a:effectLst/>
                        </a:rPr>
                        <a:t>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560-568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4422314"/>
                  </a:ext>
                </a:extLst>
              </a:tr>
              <a:tr h="518498">
                <a:tc>
                  <a:txBody>
                    <a:bodyPr/>
                    <a:lstStyle/>
                    <a:p>
                      <a:pPr algn="ctr">
                        <a:lnSpc>
                          <a:spcPct val="115000"/>
                        </a:lnSpc>
                        <a:spcAft>
                          <a:spcPts val="1000"/>
                        </a:spcAft>
                      </a:pPr>
                      <a:r>
                        <a:rPr lang="en-US" sz="1200">
                          <a:effectLst/>
                        </a:rPr>
                        <a:t>E</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580-588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4164150"/>
                  </a:ext>
                </a:extLst>
              </a:tr>
              <a:tr h="518498">
                <a:tc>
                  <a:txBody>
                    <a:bodyPr/>
                    <a:lstStyle/>
                    <a:p>
                      <a:pPr algn="ctr">
                        <a:lnSpc>
                          <a:spcPct val="115000"/>
                        </a:lnSpc>
                        <a:spcAft>
                          <a:spcPts val="1000"/>
                        </a:spcAft>
                      </a:pPr>
                      <a:r>
                        <a:rPr lang="en-US" sz="1200">
                          <a:effectLst/>
                        </a:rPr>
                        <a:t>Reserved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620 MHz onwards</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031734"/>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60</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1033323" y="1321666"/>
            <a:ext cx="8015142" cy="91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15000"/>
              </a:lnSpc>
              <a:buFont typeface="+mj-lt"/>
              <a:buAutoNum type="alphaLcParenR"/>
            </a:pPr>
            <a:r>
              <a:rPr lang="en-US" sz="2400" dirty="0">
                <a:effectLst/>
                <a:latin typeface="+mj-lt"/>
                <a:ea typeface="SimSun" panose="02010600030101010101" pitchFamily="2" charset="-122"/>
                <a:cs typeface="Times New Roman" panose="02020603050405020304" pitchFamily="18" charset="0"/>
              </a:rPr>
              <a:t>What are the frequency bands that are available for communication with the IoT device?     </a:t>
            </a:r>
            <a:r>
              <a:rPr lang="en-SG"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(2 point)</a:t>
            </a:r>
            <a:endParaRPr lang="en-SG" sz="2400" dirty="0">
              <a:effectLst/>
              <a:latin typeface="+mj-lt"/>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FACF9274-7CF6-79A1-110B-A2551FBB21C4}"/>
              </a:ext>
            </a:extLst>
          </p:cNvPr>
          <p:cNvSpPr txBox="1"/>
          <p:nvPr/>
        </p:nvSpPr>
        <p:spPr>
          <a:xfrm>
            <a:off x="8921087" y="3073705"/>
            <a:ext cx="2743200" cy="2031325"/>
          </a:xfrm>
          <a:prstGeom prst="rect">
            <a:avLst/>
          </a:prstGeom>
          <a:noFill/>
        </p:spPr>
        <p:txBody>
          <a:bodyPr wrap="square">
            <a:spAutoFit/>
          </a:bodyPr>
          <a:lstStyle/>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Answer: a)</a:t>
            </a:r>
          </a:p>
          <a:p>
            <a:pPr marL="457200"/>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508-520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528-540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548-560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568-580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Calibri" panose="020F0502020204030204" pitchFamily="34" charset="0"/>
                <a:ea typeface="Calibri" panose="020F0502020204030204" pitchFamily="34" charset="0"/>
                <a:cs typeface="Times New Roman" panose="02020603050405020304" pitchFamily="18" charset="0"/>
              </a:rPr>
              <a:t>588-620 MHz</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9870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graphicFrame>
        <p:nvGraphicFramePr>
          <p:cNvPr id="4" name="Content Placeholder 3">
            <a:extLst>
              <a:ext uri="{FF2B5EF4-FFF2-40B4-BE49-F238E27FC236}">
                <a16:creationId xmlns:a16="http://schemas.microsoft.com/office/drawing/2014/main" id="{BA3E4AF9-900C-944A-92FA-6C6EDCB36AD3}"/>
              </a:ext>
            </a:extLst>
          </p:cNvPr>
          <p:cNvGraphicFramePr>
            <a:graphicFrameLocks noGrp="1"/>
          </p:cNvGraphicFramePr>
          <p:nvPr>
            <p:ph idx="1"/>
            <p:extLst>
              <p:ext uri="{D42A27DB-BD31-4B8C-83A1-F6EECF244321}">
                <p14:modId xmlns:p14="http://schemas.microsoft.com/office/powerpoint/2010/main" val="98360209"/>
              </p:ext>
            </p:extLst>
          </p:nvPr>
        </p:nvGraphicFramePr>
        <p:xfrm>
          <a:off x="1071266" y="3428999"/>
          <a:ext cx="5957332" cy="2601788"/>
        </p:xfrm>
        <a:graphic>
          <a:graphicData uri="http://schemas.openxmlformats.org/drawingml/2006/table">
            <a:tbl>
              <a:tblPr firstRow="1" firstCol="1" bandRow="1">
                <a:tableStyleId>{5C22544A-7EE6-4342-B048-85BDC9FD1C3A}</a:tableStyleId>
              </a:tblPr>
              <a:tblGrid>
                <a:gridCol w="2978666">
                  <a:extLst>
                    <a:ext uri="{9D8B030D-6E8A-4147-A177-3AD203B41FA5}">
                      <a16:colId xmlns:a16="http://schemas.microsoft.com/office/drawing/2014/main" val="1106284476"/>
                    </a:ext>
                  </a:extLst>
                </a:gridCol>
                <a:gridCol w="2978666">
                  <a:extLst>
                    <a:ext uri="{9D8B030D-6E8A-4147-A177-3AD203B41FA5}">
                      <a16:colId xmlns:a16="http://schemas.microsoft.com/office/drawing/2014/main" val="765282105"/>
                    </a:ext>
                  </a:extLst>
                </a:gridCol>
              </a:tblGrid>
              <a:tr h="371684">
                <a:tc>
                  <a:txBody>
                    <a:bodyPr/>
                    <a:lstStyle/>
                    <a:p>
                      <a:pPr algn="ctr">
                        <a:lnSpc>
                          <a:spcPct val="115000"/>
                        </a:lnSpc>
                        <a:spcAft>
                          <a:spcPts val="1000"/>
                        </a:spcAft>
                      </a:pPr>
                      <a:r>
                        <a:rPr lang="en-US" sz="1200">
                          <a:effectLst/>
                        </a:rPr>
                        <a:t>Television Station</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Frequency band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06562"/>
                  </a:ext>
                </a:extLst>
              </a:tr>
              <a:tr h="371684">
                <a:tc>
                  <a:txBody>
                    <a:bodyPr/>
                    <a:lstStyle/>
                    <a:p>
                      <a:pPr algn="ctr">
                        <a:lnSpc>
                          <a:spcPct val="115000"/>
                        </a:lnSpc>
                        <a:spcAft>
                          <a:spcPts val="1000"/>
                        </a:spcAft>
                      </a:pPr>
                      <a:r>
                        <a:rPr lang="en-US" sz="1200">
                          <a:effectLst/>
                        </a:rPr>
                        <a:t>A</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500-508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016166"/>
                  </a:ext>
                </a:extLst>
              </a:tr>
              <a:tr h="371684">
                <a:tc>
                  <a:txBody>
                    <a:bodyPr/>
                    <a:lstStyle/>
                    <a:p>
                      <a:pPr algn="ctr">
                        <a:lnSpc>
                          <a:spcPct val="115000"/>
                        </a:lnSpc>
                        <a:spcAft>
                          <a:spcPts val="1000"/>
                        </a:spcAft>
                      </a:pPr>
                      <a:r>
                        <a:rPr lang="en-US" sz="1200" dirty="0">
                          <a:effectLst/>
                        </a:rPr>
                        <a:t>B</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520-528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424203"/>
                  </a:ext>
                </a:extLst>
              </a:tr>
              <a:tr h="371684">
                <a:tc>
                  <a:txBody>
                    <a:bodyPr/>
                    <a:lstStyle/>
                    <a:p>
                      <a:pPr algn="ctr">
                        <a:lnSpc>
                          <a:spcPct val="115000"/>
                        </a:lnSpc>
                        <a:spcAft>
                          <a:spcPts val="1000"/>
                        </a:spcAft>
                      </a:pPr>
                      <a:r>
                        <a:rPr lang="en-US" sz="1200">
                          <a:effectLst/>
                        </a:rPr>
                        <a:t>C</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540-548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7302729"/>
                  </a:ext>
                </a:extLst>
              </a:tr>
              <a:tr h="371684">
                <a:tc>
                  <a:txBody>
                    <a:bodyPr/>
                    <a:lstStyle/>
                    <a:p>
                      <a:pPr algn="ctr">
                        <a:lnSpc>
                          <a:spcPct val="115000"/>
                        </a:lnSpc>
                        <a:spcAft>
                          <a:spcPts val="1000"/>
                        </a:spcAft>
                      </a:pPr>
                      <a:r>
                        <a:rPr lang="en-US" sz="1200">
                          <a:effectLst/>
                        </a:rPr>
                        <a:t>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560-568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4422314"/>
                  </a:ext>
                </a:extLst>
              </a:tr>
              <a:tr h="371684">
                <a:tc>
                  <a:txBody>
                    <a:bodyPr/>
                    <a:lstStyle/>
                    <a:p>
                      <a:pPr algn="ctr">
                        <a:lnSpc>
                          <a:spcPct val="115000"/>
                        </a:lnSpc>
                        <a:spcAft>
                          <a:spcPts val="1000"/>
                        </a:spcAft>
                      </a:pPr>
                      <a:r>
                        <a:rPr lang="en-US" sz="1200">
                          <a:effectLst/>
                        </a:rPr>
                        <a:t>E</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580-588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4164150"/>
                  </a:ext>
                </a:extLst>
              </a:tr>
              <a:tr h="371684">
                <a:tc>
                  <a:txBody>
                    <a:bodyPr/>
                    <a:lstStyle/>
                    <a:p>
                      <a:pPr algn="ctr">
                        <a:lnSpc>
                          <a:spcPct val="115000"/>
                        </a:lnSpc>
                        <a:spcAft>
                          <a:spcPts val="1000"/>
                        </a:spcAft>
                      </a:pPr>
                      <a:r>
                        <a:rPr lang="en-US" sz="1200">
                          <a:effectLst/>
                        </a:rPr>
                        <a:t>Reserved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620 MHz onwards</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031734"/>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61</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1033323" y="1381258"/>
            <a:ext cx="10785638" cy="1766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lnSpc>
                <a:spcPct val="115000"/>
              </a:lnSpc>
            </a:pPr>
            <a:r>
              <a:rPr lang="en-US" sz="2400" dirty="0">
                <a:effectLst/>
                <a:latin typeface="+mj-lt"/>
                <a:ea typeface="SimSun" panose="02010600030101010101" pitchFamily="2" charset="-122"/>
                <a:cs typeface="Times New Roman" panose="02020603050405020304" pitchFamily="18" charset="0"/>
              </a:rPr>
              <a:t>b) If each of the IoT device requires 500 </a:t>
            </a:r>
            <a:r>
              <a:rPr lang="en-US" sz="2400" dirty="0" err="1">
                <a:effectLst/>
                <a:latin typeface="+mj-lt"/>
                <a:ea typeface="SimSun" panose="02010600030101010101" pitchFamily="2" charset="-122"/>
                <a:cs typeface="Times New Roman" panose="02020603050405020304" pitchFamily="18" charset="0"/>
              </a:rPr>
              <a:t>KHz</a:t>
            </a:r>
            <a:r>
              <a:rPr lang="en-US" sz="2400" dirty="0">
                <a:effectLst/>
                <a:latin typeface="+mj-lt"/>
                <a:ea typeface="SimSun" panose="02010600030101010101" pitchFamily="2" charset="-122"/>
                <a:cs typeface="Times New Roman" panose="02020603050405020304" pitchFamily="18" charset="0"/>
              </a:rPr>
              <a:t> of bandwidth for communication, how many such concurrently transmitting IoT devices can be supported at the base station? Please justify your answer and mention assumptions made while performing this calculation. 			             			(</a:t>
            </a:r>
            <a:r>
              <a:rPr lang="en-US" sz="2400" b="1" dirty="0">
                <a:effectLst/>
                <a:latin typeface="+mj-lt"/>
                <a:ea typeface="SimSun" panose="02010600030101010101" pitchFamily="2" charset="-122"/>
                <a:cs typeface="Times New Roman" panose="02020603050405020304" pitchFamily="18" charset="0"/>
              </a:rPr>
              <a:t>2 point)</a:t>
            </a:r>
            <a:endParaRPr lang="en-SG" sz="2400" dirty="0">
              <a:effectLst/>
              <a:latin typeface="+mj-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0879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3" y="219217"/>
            <a:ext cx="10320477" cy="1485900"/>
          </a:xfrm>
        </p:spPr>
        <p:txBody>
          <a:bodyPr/>
          <a:lstStyle/>
          <a:p>
            <a:r>
              <a:rPr lang="en-US" dirty="0"/>
              <a:t>One of the last year’s question</a:t>
            </a:r>
          </a:p>
        </p:txBody>
      </p:sp>
      <p:graphicFrame>
        <p:nvGraphicFramePr>
          <p:cNvPr id="4" name="Content Placeholder 3">
            <a:extLst>
              <a:ext uri="{FF2B5EF4-FFF2-40B4-BE49-F238E27FC236}">
                <a16:creationId xmlns:a16="http://schemas.microsoft.com/office/drawing/2014/main" id="{BA3E4AF9-900C-944A-92FA-6C6EDCB36AD3}"/>
              </a:ext>
            </a:extLst>
          </p:cNvPr>
          <p:cNvGraphicFramePr>
            <a:graphicFrameLocks noGrp="1"/>
          </p:cNvGraphicFramePr>
          <p:nvPr>
            <p:ph idx="1"/>
            <p:extLst>
              <p:ext uri="{D42A27DB-BD31-4B8C-83A1-F6EECF244321}">
                <p14:modId xmlns:p14="http://schemas.microsoft.com/office/powerpoint/2010/main" val="1471673115"/>
              </p:ext>
            </p:extLst>
          </p:nvPr>
        </p:nvGraphicFramePr>
        <p:xfrm>
          <a:off x="509516" y="3429000"/>
          <a:ext cx="3570928" cy="1766317"/>
        </p:xfrm>
        <a:graphic>
          <a:graphicData uri="http://schemas.openxmlformats.org/drawingml/2006/table">
            <a:tbl>
              <a:tblPr firstRow="1" firstCol="1" bandRow="1">
                <a:tableStyleId>{5C22544A-7EE6-4342-B048-85BDC9FD1C3A}</a:tableStyleId>
              </a:tblPr>
              <a:tblGrid>
                <a:gridCol w="1785464">
                  <a:extLst>
                    <a:ext uri="{9D8B030D-6E8A-4147-A177-3AD203B41FA5}">
                      <a16:colId xmlns:a16="http://schemas.microsoft.com/office/drawing/2014/main" val="1106284476"/>
                    </a:ext>
                  </a:extLst>
                </a:gridCol>
                <a:gridCol w="1785464">
                  <a:extLst>
                    <a:ext uri="{9D8B030D-6E8A-4147-A177-3AD203B41FA5}">
                      <a16:colId xmlns:a16="http://schemas.microsoft.com/office/drawing/2014/main" val="765282105"/>
                    </a:ext>
                  </a:extLst>
                </a:gridCol>
              </a:tblGrid>
              <a:tr h="252331">
                <a:tc>
                  <a:txBody>
                    <a:bodyPr/>
                    <a:lstStyle/>
                    <a:p>
                      <a:pPr algn="ctr">
                        <a:lnSpc>
                          <a:spcPct val="115000"/>
                        </a:lnSpc>
                        <a:spcAft>
                          <a:spcPts val="1000"/>
                        </a:spcAft>
                      </a:pPr>
                      <a:r>
                        <a:rPr lang="en-US" sz="1200" dirty="0">
                          <a:effectLst/>
                        </a:rPr>
                        <a:t>Television Station</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Frequency band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06562"/>
                  </a:ext>
                </a:extLst>
              </a:tr>
              <a:tr h="252331">
                <a:tc>
                  <a:txBody>
                    <a:bodyPr/>
                    <a:lstStyle/>
                    <a:p>
                      <a:pPr algn="ctr">
                        <a:lnSpc>
                          <a:spcPct val="115000"/>
                        </a:lnSpc>
                        <a:spcAft>
                          <a:spcPts val="1000"/>
                        </a:spcAft>
                      </a:pPr>
                      <a:r>
                        <a:rPr lang="en-US" sz="1200">
                          <a:effectLst/>
                        </a:rPr>
                        <a:t>A</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500-508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016166"/>
                  </a:ext>
                </a:extLst>
              </a:tr>
              <a:tr h="252331">
                <a:tc>
                  <a:txBody>
                    <a:bodyPr/>
                    <a:lstStyle/>
                    <a:p>
                      <a:pPr algn="ctr">
                        <a:lnSpc>
                          <a:spcPct val="115000"/>
                        </a:lnSpc>
                        <a:spcAft>
                          <a:spcPts val="1000"/>
                        </a:spcAft>
                      </a:pPr>
                      <a:r>
                        <a:rPr lang="en-US" sz="1200" dirty="0">
                          <a:effectLst/>
                        </a:rPr>
                        <a:t>B</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520-528 MHz</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424203"/>
                  </a:ext>
                </a:extLst>
              </a:tr>
              <a:tr h="252331">
                <a:tc>
                  <a:txBody>
                    <a:bodyPr/>
                    <a:lstStyle/>
                    <a:p>
                      <a:pPr algn="ctr">
                        <a:lnSpc>
                          <a:spcPct val="115000"/>
                        </a:lnSpc>
                        <a:spcAft>
                          <a:spcPts val="1000"/>
                        </a:spcAft>
                      </a:pPr>
                      <a:r>
                        <a:rPr lang="en-US" sz="1200">
                          <a:effectLst/>
                        </a:rPr>
                        <a:t>C</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540-548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7302729"/>
                  </a:ext>
                </a:extLst>
              </a:tr>
              <a:tr h="252331">
                <a:tc>
                  <a:txBody>
                    <a:bodyPr/>
                    <a:lstStyle/>
                    <a:p>
                      <a:pPr algn="ctr">
                        <a:lnSpc>
                          <a:spcPct val="115000"/>
                        </a:lnSpc>
                        <a:spcAft>
                          <a:spcPts val="1000"/>
                        </a:spcAft>
                      </a:pPr>
                      <a:r>
                        <a:rPr lang="en-US" sz="1200">
                          <a:effectLst/>
                        </a:rPr>
                        <a:t>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560-568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4422314"/>
                  </a:ext>
                </a:extLst>
              </a:tr>
              <a:tr h="252331">
                <a:tc>
                  <a:txBody>
                    <a:bodyPr/>
                    <a:lstStyle/>
                    <a:p>
                      <a:pPr algn="ctr">
                        <a:lnSpc>
                          <a:spcPct val="115000"/>
                        </a:lnSpc>
                        <a:spcAft>
                          <a:spcPts val="1000"/>
                        </a:spcAft>
                      </a:pPr>
                      <a:r>
                        <a:rPr lang="en-US" sz="1200">
                          <a:effectLst/>
                        </a:rPr>
                        <a:t>E</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580-588 MHz</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4164150"/>
                  </a:ext>
                </a:extLst>
              </a:tr>
              <a:tr h="252331">
                <a:tc>
                  <a:txBody>
                    <a:bodyPr/>
                    <a:lstStyle/>
                    <a:p>
                      <a:pPr algn="ctr">
                        <a:lnSpc>
                          <a:spcPct val="115000"/>
                        </a:lnSpc>
                        <a:spcAft>
                          <a:spcPts val="1000"/>
                        </a:spcAft>
                      </a:pPr>
                      <a:r>
                        <a:rPr lang="en-US" sz="1200">
                          <a:effectLst/>
                        </a:rPr>
                        <a:t>Reserved</a:t>
                      </a:r>
                      <a:endParaRPr lang="en-SG"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620 MHz onwards</a:t>
                      </a:r>
                      <a:endParaRPr lang="en-SG"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031734"/>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62</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1033323" y="1381258"/>
            <a:ext cx="10785638" cy="1766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lnSpc>
                <a:spcPct val="115000"/>
              </a:lnSpc>
            </a:pPr>
            <a:r>
              <a:rPr lang="en-US" sz="2400" dirty="0">
                <a:effectLst/>
                <a:latin typeface="+mj-lt"/>
                <a:ea typeface="SimSun" panose="02010600030101010101" pitchFamily="2" charset="-122"/>
                <a:cs typeface="Times New Roman" panose="02020603050405020304" pitchFamily="18" charset="0"/>
              </a:rPr>
              <a:t>b) If each of the IoT device requires 500 </a:t>
            </a:r>
            <a:r>
              <a:rPr lang="en-US" sz="2400" dirty="0" err="1">
                <a:effectLst/>
                <a:latin typeface="+mj-lt"/>
                <a:ea typeface="SimSun" panose="02010600030101010101" pitchFamily="2" charset="-122"/>
                <a:cs typeface="Times New Roman" panose="02020603050405020304" pitchFamily="18" charset="0"/>
              </a:rPr>
              <a:t>KHz</a:t>
            </a:r>
            <a:r>
              <a:rPr lang="en-US" sz="2400" dirty="0">
                <a:effectLst/>
                <a:latin typeface="+mj-lt"/>
                <a:ea typeface="SimSun" panose="02010600030101010101" pitchFamily="2" charset="-122"/>
                <a:cs typeface="Times New Roman" panose="02020603050405020304" pitchFamily="18" charset="0"/>
              </a:rPr>
              <a:t> of bandwidth for communication, how many such concurrently transmitting IoT devices can be supported at the base station? Please justify your answer and mention assumptions made while performing this calculation. 			             			(</a:t>
            </a:r>
            <a:r>
              <a:rPr lang="en-US" sz="2400" b="1" dirty="0">
                <a:effectLst/>
                <a:latin typeface="+mj-lt"/>
                <a:ea typeface="SimSun" panose="02010600030101010101" pitchFamily="2" charset="-122"/>
                <a:cs typeface="Times New Roman" panose="02020603050405020304" pitchFamily="18" charset="0"/>
              </a:rPr>
              <a:t>2 point)</a:t>
            </a:r>
            <a:endParaRPr lang="en-SG" sz="2400" dirty="0">
              <a:effectLst/>
              <a:latin typeface="+mj-lt"/>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3403AF72-3C75-1034-9651-0302893F651C}"/>
              </a:ext>
            </a:extLst>
          </p:cNvPr>
          <p:cNvSpPr txBox="1"/>
          <p:nvPr/>
        </p:nvSpPr>
        <p:spPr>
          <a:xfrm>
            <a:off x="3957851" y="3429000"/>
            <a:ext cx="7724633" cy="2862322"/>
          </a:xfrm>
          <a:prstGeom prst="rect">
            <a:avLst/>
          </a:prstGeom>
          <a:noFill/>
        </p:spPr>
        <p:txBody>
          <a:bodyPr wrap="square">
            <a:spAutoFit/>
          </a:bodyPr>
          <a:lstStyle/>
          <a:p>
            <a:pPr marL="457200"/>
            <a:r>
              <a:rPr lang="en-US" sz="1800" dirty="0">
                <a:effectLst/>
                <a:latin typeface="+mj-lt"/>
                <a:ea typeface="Calibri" panose="020F0502020204030204" pitchFamily="34" charset="0"/>
                <a:cs typeface="Times New Roman" panose="02020603050405020304" pitchFamily="18" charset="0"/>
              </a:rPr>
              <a:t>Available bandwidth =  (520-508) + (540-528) + (560-548) + (580-568) + (620 - 588) = 12 + 12 + 12 + 12 + 32 = 80 MHz</a:t>
            </a:r>
            <a:endParaRPr lang="en-SG" sz="1800" dirty="0">
              <a:effectLst/>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 </a:t>
            </a:r>
            <a:endParaRPr lang="en-SG" sz="1800" dirty="0">
              <a:effectLst/>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Each IoT device requires 500 </a:t>
            </a:r>
            <a:r>
              <a:rPr lang="en-US" sz="1800" dirty="0" err="1">
                <a:effectLst/>
                <a:latin typeface="+mj-lt"/>
                <a:ea typeface="Calibri" panose="020F0502020204030204" pitchFamily="34" charset="0"/>
                <a:cs typeface="Times New Roman" panose="02020603050405020304" pitchFamily="18" charset="0"/>
              </a:rPr>
              <a:t>KHz</a:t>
            </a:r>
            <a:r>
              <a:rPr lang="en-US" sz="1800" dirty="0">
                <a:effectLst/>
                <a:latin typeface="+mj-lt"/>
                <a:ea typeface="Calibri" panose="020F0502020204030204" pitchFamily="34" charset="0"/>
                <a:cs typeface="Times New Roman" panose="02020603050405020304" pitchFamily="18" charset="0"/>
              </a:rPr>
              <a:t> of bandwidth. </a:t>
            </a:r>
            <a:endParaRPr lang="en-SG" sz="1800" dirty="0">
              <a:effectLst/>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 </a:t>
            </a:r>
            <a:endParaRPr lang="en-SG" dirty="0">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Number of devices = Total available bandwidth / Bandwidth per device </a:t>
            </a:r>
          </a:p>
          <a:p>
            <a:pPr marL="457200"/>
            <a:r>
              <a:rPr lang="en-US" sz="1800" dirty="0">
                <a:effectLst/>
                <a:latin typeface="+mj-lt"/>
                <a:ea typeface="Calibri" panose="020F0502020204030204" pitchFamily="34" charset="0"/>
                <a:cs typeface="Times New Roman" panose="02020603050405020304" pitchFamily="18" charset="0"/>
              </a:rPr>
              <a:t>= 80 MHz / 0.5 MHz = 160 devices</a:t>
            </a:r>
            <a:endParaRPr lang="en-SG" sz="1800" dirty="0">
              <a:effectLst/>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 </a:t>
            </a:r>
            <a:endParaRPr lang="en-SG" sz="1800" dirty="0">
              <a:effectLst/>
              <a:latin typeface="+mj-lt"/>
              <a:ea typeface="Calibri" panose="020F0502020204030204" pitchFamily="34" charset="0"/>
              <a:cs typeface="Times New Roman" panose="02020603050405020304" pitchFamily="18" charset="0"/>
            </a:endParaRPr>
          </a:p>
          <a:p>
            <a:pPr marL="457200"/>
            <a:r>
              <a:rPr lang="en-US" sz="1800" dirty="0">
                <a:effectLst/>
                <a:latin typeface="+mj-lt"/>
                <a:ea typeface="Calibri" panose="020F0502020204030204" pitchFamily="34" charset="0"/>
                <a:cs typeface="Times New Roman" panose="02020603050405020304" pitchFamily="18" charset="0"/>
              </a:rPr>
              <a:t>Assuming all devices operate in non-overlapping frequency bands, up to 160 concurrently transmitting IoT devices can be supported at the base station.</a:t>
            </a:r>
            <a:endParaRPr lang="en-SG" sz="1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4380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19" y="136525"/>
            <a:ext cx="10320477" cy="1485900"/>
          </a:xfrm>
        </p:spPr>
        <p:txBody>
          <a:bodyPr/>
          <a:lstStyle/>
          <a:p>
            <a:r>
              <a:rPr lang="en-US" dirty="0"/>
              <a:t>One of the last year’s question</a:t>
            </a:r>
          </a:p>
        </p:txBody>
      </p:sp>
      <p:sp>
        <p:nvSpPr>
          <p:cNvPr id="5" name="Slide Number Placeholder 4"/>
          <p:cNvSpPr>
            <a:spLocks noGrp="1"/>
          </p:cNvSpPr>
          <p:nvPr>
            <p:ph type="sldNum" sz="quarter" idx="12"/>
          </p:nvPr>
        </p:nvSpPr>
        <p:spPr/>
        <p:txBody>
          <a:bodyPr/>
          <a:lstStyle/>
          <a:p>
            <a:fld id="{69E57DC2-970A-4B3E-BB1C-7A09969E49DF}" type="slidenum">
              <a:rPr lang="en-US" smtClean="0"/>
              <a:t>63</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352319" y="1237951"/>
            <a:ext cx="11682484" cy="219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lnSpc>
                <a:spcPct val="115000"/>
              </a:lnSpc>
            </a:pPr>
            <a:r>
              <a:rPr lang="en-US" sz="2400" dirty="0">
                <a:effectLst/>
                <a:latin typeface="+mj-lt"/>
                <a:ea typeface="SimSun" panose="02010600030101010101" pitchFamily="2" charset="-122"/>
                <a:cs typeface="Times New Roman" panose="02020603050405020304" pitchFamily="18" charset="0"/>
              </a:rPr>
              <a:t>c) What would be the medium access control mechanism and modulation scheme that you would like to use in this deployment? 					</a:t>
            </a:r>
            <a:r>
              <a:rPr lang="en-US"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(1 point)</a:t>
            </a:r>
            <a:endParaRPr lang="en-SG" sz="2400" dirty="0">
              <a:effectLst/>
              <a:latin typeface="+mj-lt"/>
              <a:ea typeface="SimSun" panose="02010600030101010101" pitchFamily="2" charset="-122"/>
              <a:cs typeface="Times New Roman" panose="02020603050405020304" pitchFamily="18" charset="0"/>
            </a:endParaRPr>
          </a:p>
          <a:p>
            <a:pPr lvl="0" algn="just">
              <a:lnSpc>
                <a:spcPct val="115000"/>
              </a:lnSpc>
            </a:pPr>
            <a:r>
              <a:rPr lang="en-US" sz="2400" dirty="0">
                <a:effectLst/>
                <a:latin typeface="+mj-lt"/>
                <a:ea typeface="SimSun" panose="02010600030101010101" pitchFamily="2" charset="-122"/>
                <a:cs typeface="Times New Roman" panose="02020603050405020304" pitchFamily="18" charset="0"/>
              </a:rPr>
              <a:t>d) If you were to design a custom protocol for communication between IoT devices and the base station, how would you structure the packet? Describe the various fields, their sizes, and any other relevant information.        					</a:t>
            </a:r>
            <a:r>
              <a:rPr lang="en-SG"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(1 point)</a:t>
            </a:r>
            <a:endParaRPr lang="en-SG" sz="2400" dirty="0">
              <a:effectLst/>
              <a:latin typeface="+mj-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3581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19" y="136525"/>
            <a:ext cx="10320477" cy="1485900"/>
          </a:xfrm>
        </p:spPr>
        <p:txBody>
          <a:bodyPr/>
          <a:lstStyle/>
          <a:p>
            <a:r>
              <a:rPr lang="en-US" dirty="0"/>
              <a:t>One of the last year’s question</a:t>
            </a:r>
          </a:p>
        </p:txBody>
      </p:sp>
      <p:sp>
        <p:nvSpPr>
          <p:cNvPr id="5" name="Slide Number Placeholder 4"/>
          <p:cNvSpPr>
            <a:spLocks noGrp="1"/>
          </p:cNvSpPr>
          <p:nvPr>
            <p:ph type="sldNum" sz="quarter" idx="12"/>
          </p:nvPr>
        </p:nvSpPr>
        <p:spPr/>
        <p:txBody>
          <a:bodyPr/>
          <a:lstStyle/>
          <a:p>
            <a:fld id="{69E57DC2-970A-4B3E-BB1C-7A09969E49DF}" type="slidenum">
              <a:rPr lang="en-US" smtClean="0"/>
              <a:t>64</a:t>
            </a:fld>
            <a:endParaRPr lang="en-US" dirty="0"/>
          </a:p>
        </p:txBody>
      </p:sp>
      <p:sp>
        <p:nvSpPr>
          <p:cNvPr id="6" name="Rectangle 1">
            <a:extLst>
              <a:ext uri="{FF2B5EF4-FFF2-40B4-BE49-F238E27FC236}">
                <a16:creationId xmlns:a16="http://schemas.microsoft.com/office/drawing/2014/main" id="{191850E8-BB41-CAC4-F8E5-81701DA02154}"/>
              </a:ext>
            </a:extLst>
          </p:cNvPr>
          <p:cNvSpPr>
            <a:spLocks noChangeArrowheads="1"/>
          </p:cNvSpPr>
          <p:nvPr/>
        </p:nvSpPr>
        <p:spPr bwMode="auto">
          <a:xfrm>
            <a:off x="352319" y="1237951"/>
            <a:ext cx="11682484" cy="219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lnSpc>
                <a:spcPct val="115000"/>
              </a:lnSpc>
            </a:pPr>
            <a:r>
              <a:rPr lang="en-US" sz="2400" dirty="0">
                <a:effectLst/>
                <a:latin typeface="+mj-lt"/>
                <a:ea typeface="SimSun" panose="02010600030101010101" pitchFamily="2" charset="-122"/>
                <a:cs typeface="Times New Roman" panose="02020603050405020304" pitchFamily="18" charset="0"/>
              </a:rPr>
              <a:t>c) What would be the medium access control mechanism and modulation scheme that you would like to use in this deployment? 					</a:t>
            </a:r>
            <a:r>
              <a:rPr lang="en-US"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(1 point)</a:t>
            </a:r>
            <a:endParaRPr lang="en-SG" sz="2400" dirty="0">
              <a:effectLst/>
              <a:latin typeface="+mj-lt"/>
              <a:ea typeface="SimSun" panose="02010600030101010101" pitchFamily="2" charset="-122"/>
              <a:cs typeface="Times New Roman" panose="02020603050405020304" pitchFamily="18" charset="0"/>
            </a:endParaRPr>
          </a:p>
          <a:p>
            <a:pPr lvl="0" algn="just">
              <a:lnSpc>
                <a:spcPct val="115000"/>
              </a:lnSpc>
            </a:pPr>
            <a:r>
              <a:rPr lang="en-US" sz="2400" dirty="0">
                <a:effectLst/>
                <a:latin typeface="+mj-lt"/>
                <a:ea typeface="SimSun" panose="02010600030101010101" pitchFamily="2" charset="-122"/>
                <a:cs typeface="Times New Roman" panose="02020603050405020304" pitchFamily="18" charset="0"/>
              </a:rPr>
              <a:t>d) If you were to design a custom protocol for communication between IoT devices and the base station, how would you structure the packet? Describe the various fields, their sizes, and any other relevant information.        					</a:t>
            </a:r>
            <a:r>
              <a:rPr lang="en-SG" sz="2400" dirty="0">
                <a:latin typeface="+mj-lt"/>
                <a:ea typeface="SimSun" panose="02010600030101010101" pitchFamily="2" charset="-122"/>
                <a:cs typeface="Times New Roman" panose="02020603050405020304" pitchFamily="18" charset="0"/>
              </a:rPr>
              <a:t>   	             </a:t>
            </a:r>
            <a:r>
              <a:rPr lang="en-US" sz="2400" b="1" dirty="0">
                <a:effectLst/>
                <a:latin typeface="+mj-lt"/>
                <a:ea typeface="SimSun" panose="02010600030101010101" pitchFamily="2" charset="-122"/>
                <a:cs typeface="Times New Roman" panose="02020603050405020304" pitchFamily="18" charset="0"/>
              </a:rPr>
              <a:t>(1 point)</a:t>
            </a:r>
            <a:endParaRPr lang="en-SG" sz="2400" dirty="0">
              <a:effectLst/>
              <a:latin typeface="+mj-lt"/>
              <a:ea typeface="SimSu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C850439C-B67C-61C6-26B6-F18DEE564179}"/>
              </a:ext>
            </a:extLst>
          </p:cNvPr>
          <p:cNvSpPr txBox="1"/>
          <p:nvPr/>
        </p:nvSpPr>
        <p:spPr>
          <a:xfrm>
            <a:off x="531126" y="3676589"/>
            <a:ext cx="11397017" cy="2677656"/>
          </a:xfrm>
          <a:prstGeom prst="rect">
            <a:avLst/>
          </a:prstGeom>
          <a:noFill/>
        </p:spPr>
        <p:txBody>
          <a:bodyPr wrap="square">
            <a:spAutoFit/>
          </a:bodyPr>
          <a:lstStyle/>
          <a:p>
            <a:pPr lvl="0" algn="just"/>
            <a:r>
              <a:rPr lang="en-US" sz="2400" dirty="0">
                <a:effectLst/>
                <a:latin typeface="+mj-lt"/>
                <a:ea typeface="Calibri" panose="020F0502020204030204" pitchFamily="34" charset="0"/>
                <a:cs typeface="Times New Roman" panose="02020603050405020304" pitchFamily="18" charset="0"/>
              </a:rPr>
              <a:t>c) We would like to use modulation scheme that enables sufficiently large range at low power. Modulation scheme such as FSK, Lora with CSS. We would use simple medium access control mechanism such as Aloha.</a:t>
            </a:r>
            <a:endParaRPr lang="en-SG" sz="2400" dirty="0">
              <a:effectLst/>
              <a:latin typeface="+mj-lt"/>
              <a:ea typeface="Calibri" panose="020F0502020204030204" pitchFamily="34" charset="0"/>
              <a:cs typeface="Times New Roman" panose="02020603050405020304" pitchFamily="18" charset="0"/>
            </a:endParaRPr>
          </a:p>
          <a:p>
            <a:pPr algn="just"/>
            <a:r>
              <a:rPr lang="en-US" sz="2400" b="1" dirty="0">
                <a:effectLst/>
                <a:latin typeface="+mj-lt"/>
                <a:ea typeface="Calibri" panose="020F0502020204030204" pitchFamily="34" charset="0"/>
                <a:cs typeface="Times New Roman" panose="02020603050405020304" pitchFamily="18" charset="0"/>
              </a:rPr>
              <a:t> </a:t>
            </a:r>
            <a:endParaRPr lang="en-SG" sz="2400" dirty="0">
              <a:effectLst/>
              <a:latin typeface="+mj-lt"/>
              <a:ea typeface="Calibri" panose="020F0502020204030204" pitchFamily="34" charset="0"/>
              <a:cs typeface="Times New Roman" panose="02020603050405020304" pitchFamily="18" charset="0"/>
            </a:endParaRPr>
          </a:p>
          <a:p>
            <a:pPr marL="457200" lvl="0" indent="-457200" algn="just">
              <a:buAutoNum type="alphaLcParenR" startAt="4"/>
            </a:pPr>
            <a:r>
              <a:rPr lang="en-US" sz="2400" dirty="0">
                <a:effectLst/>
                <a:latin typeface="+mj-lt"/>
                <a:ea typeface="Calibri" panose="020F0502020204030204" pitchFamily="34" charset="0"/>
                <a:cs typeface="Times New Roman" panose="02020603050405020304" pitchFamily="18" charset="0"/>
              </a:rPr>
              <a:t>One example: </a:t>
            </a:r>
            <a:endParaRPr lang="en-SG" sz="2400" dirty="0">
              <a:latin typeface="+mj-lt"/>
              <a:ea typeface="Calibri" panose="020F0502020204030204" pitchFamily="34" charset="0"/>
              <a:cs typeface="Times New Roman" panose="02020603050405020304" pitchFamily="18" charset="0"/>
            </a:endParaRPr>
          </a:p>
          <a:p>
            <a:pPr lvl="0" algn="just"/>
            <a:r>
              <a:rPr lang="en-US" sz="2400" dirty="0">
                <a:effectLst/>
                <a:latin typeface="+mj-lt"/>
                <a:ea typeface="Calibri" panose="020F0502020204030204" pitchFamily="34" charset="0"/>
                <a:cs typeface="Times New Roman" panose="02020603050405020304" pitchFamily="18" charset="0"/>
              </a:rPr>
              <a:t>Preamble (8 bits), Packet Length (8 bits), Device ID (16 bits), Timestamp (32 bits), Soil Humidity (16 bits), Soil Temperature (16 bits), Battery Level (8 bits), CRC (16 bits)</a:t>
            </a:r>
            <a:endParaRPr lang="en-SG" sz="2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9695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Communication layers and need for medium access control</a:t>
            </a:r>
          </a:p>
          <a:p>
            <a:r>
              <a:rPr lang="en-US" dirty="0">
                <a:latin typeface="+mj-lt"/>
                <a:sym typeface="Wingdings" pitchFamily="2" charset="2"/>
              </a:rPr>
              <a:t>MAC: Channelization protocols</a:t>
            </a:r>
          </a:p>
          <a:p>
            <a:r>
              <a:rPr lang="en-US" b="1" dirty="0">
                <a:latin typeface="+mj-lt"/>
                <a:sym typeface="Wingdings" pitchFamily="2" charset="2"/>
              </a:rPr>
              <a:t>MAC: Random access protocols</a:t>
            </a:r>
            <a:endParaRPr lang="en-US" b="1" dirty="0">
              <a:solidFill>
                <a:schemeClr val="tx1">
                  <a:lumMod val="65000"/>
                  <a:lumOff val="35000"/>
                </a:schemeClr>
              </a:solidFill>
              <a:latin typeface="+mj-lt"/>
              <a:sym typeface="Wingdings" pitchFamily="2" charset="2"/>
            </a:endParaRPr>
          </a:p>
          <a:p>
            <a:r>
              <a:rPr lang="en-US"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656624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Random Access Protocols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39024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82682" y="425450"/>
            <a:ext cx="10371117" cy="914400"/>
          </a:xfrm>
        </p:spPr>
        <p:txBody>
          <a:bodyPr>
            <a:normAutofit/>
          </a:bodyPr>
          <a:lstStyle/>
          <a:p>
            <a:pPr eaLnBrk="1" hangingPunct="1"/>
            <a:r>
              <a:rPr lang="en-US" dirty="0"/>
              <a:t>Random access medium access control protocols</a:t>
            </a:r>
          </a:p>
        </p:txBody>
      </p:sp>
      <p:sp>
        <p:nvSpPr>
          <p:cNvPr id="13316" name="Rectangle 3"/>
          <p:cNvSpPr>
            <a:spLocks noGrp="1" noChangeArrowheads="1"/>
          </p:cNvSpPr>
          <p:nvPr>
            <p:ph idx="1"/>
          </p:nvPr>
        </p:nvSpPr>
        <p:spPr>
          <a:xfrm>
            <a:off x="1100447" y="1371600"/>
            <a:ext cx="10798628" cy="4953000"/>
          </a:xfrm>
        </p:spPr>
        <p:txBody>
          <a:bodyPr/>
          <a:lstStyle/>
          <a:p>
            <a:pPr eaLnBrk="1" hangingPunct="1"/>
            <a:r>
              <a:rPr lang="en-US" dirty="0">
                <a:latin typeface="+mj-lt"/>
              </a:rPr>
              <a:t>No coordination</a:t>
            </a:r>
          </a:p>
          <a:p>
            <a:pPr eaLnBrk="1" hangingPunct="1"/>
            <a:endParaRPr lang="en-US" dirty="0">
              <a:latin typeface="+mj-lt"/>
            </a:endParaRPr>
          </a:p>
          <a:p>
            <a:pPr eaLnBrk="1" hangingPunct="1"/>
            <a:r>
              <a:rPr lang="en-US" dirty="0">
                <a:latin typeface="+mj-lt"/>
              </a:rPr>
              <a:t>The simplest: ALOHA</a:t>
            </a:r>
          </a:p>
          <a:p>
            <a:pPr lvl="1" eaLnBrk="1" hangingPunct="1">
              <a:lnSpc>
                <a:spcPct val="90000"/>
              </a:lnSpc>
            </a:pPr>
            <a:r>
              <a:rPr lang="en-US" altLang="en-US" dirty="0">
                <a:latin typeface="+mj-lt"/>
              </a:rPr>
              <a:t>When a node needs to send, it does so. </a:t>
            </a:r>
          </a:p>
          <a:p>
            <a:pPr lvl="1" eaLnBrk="1" hangingPunct="1">
              <a:lnSpc>
                <a:spcPct val="90000"/>
              </a:lnSpc>
            </a:pPr>
            <a:r>
              <a:rPr lang="en-US" altLang="en-US" dirty="0">
                <a:latin typeface="+mj-lt"/>
              </a:rPr>
              <a:t>If it hears an acknowledgment within a given duration, transmission is successful </a:t>
            </a:r>
          </a:p>
          <a:p>
            <a:pPr lvl="1" eaLnBrk="1" hangingPunct="1">
              <a:lnSpc>
                <a:spcPct val="90000"/>
              </a:lnSpc>
            </a:pPr>
            <a:r>
              <a:rPr lang="en-US" altLang="en-US" dirty="0">
                <a:latin typeface="+mj-lt"/>
              </a:rPr>
              <a:t>otherwise, it resends after </a:t>
            </a:r>
            <a:r>
              <a:rPr lang="en-US" altLang="en-US" u="sng" dirty="0">
                <a:latin typeface="+mj-lt"/>
              </a:rPr>
              <a:t>waiting a random amount of time</a:t>
            </a:r>
            <a:r>
              <a:rPr lang="en-US" altLang="en-US" dirty="0">
                <a:latin typeface="+mj-lt"/>
              </a:rPr>
              <a:t>. </a:t>
            </a:r>
          </a:p>
          <a:p>
            <a:pPr eaLnBrk="1" hangingPunct="1">
              <a:lnSpc>
                <a:spcPct val="90000"/>
              </a:lnSpc>
            </a:pPr>
            <a:endParaRPr lang="en-US" dirty="0">
              <a:latin typeface="+mj-lt"/>
            </a:endParaRPr>
          </a:p>
          <a:p>
            <a:pPr eaLnBrk="1" hangingPunct="1">
              <a:lnSpc>
                <a:spcPct val="90000"/>
              </a:lnSpc>
            </a:pPr>
            <a:r>
              <a:rPr lang="en-US" dirty="0">
                <a:latin typeface="+mj-lt"/>
              </a:rPr>
              <a:t>Protocol strength</a:t>
            </a:r>
          </a:p>
          <a:p>
            <a:pPr lvl="1" eaLnBrk="1" hangingPunct="1">
              <a:lnSpc>
                <a:spcPct val="90000"/>
              </a:lnSpc>
            </a:pPr>
            <a:r>
              <a:rPr lang="en-US" dirty="0">
                <a:latin typeface="+mj-lt"/>
              </a:rPr>
              <a:t>minimum overhear </a:t>
            </a:r>
          </a:p>
          <a:p>
            <a:pPr lvl="1" eaLnBrk="1" hangingPunct="1">
              <a:lnSpc>
                <a:spcPct val="90000"/>
              </a:lnSpc>
            </a:pPr>
            <a:r>
              <a:rPr lang="en-US" dirty="0">
                <a:latin typeface="+mj-lt"/>
              </a:rPr>
              <a:t>achieves low delay if the load is light</a:t>
            </a:r>
            <a:endParaRPr lang="en-US" altLang="en-US" dirty="0">
              <a:latin typeface="+mj-lt"/>
            </a:endParaRPr>
          </a:p>
          <a:p>
            <a:pPr lvl="1" eaLnBrk="1" hangingPunct="1"/>
            <a:endParaRPr lang="en-US" dirty="0"/>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2208706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latin typeface="+mn-lt"/>
              </a:rPr>
              <a:t>Backscatter is not a new transmission mechanism</a:t>
            </a:r>
            <a:endParaRPr lang="en-SE" sz="4000" dirty="0">
              <a:latin typeface="+mn-lt"/>
            </a:endParaRPr>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70</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0515600" cy="1325563"/>
          </a:xfrm>
        </p:spPr>
        <p:txBody>
          <a:bodyPr/>
          <a:lstStyle/>
          <a:p>
            <a:r>
              <a:rPr lang="en-US" dirty="0"/>
              <a:t>ALOHA throughput</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607595" y="1143000"/>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18" y="1739041"/>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38200" y="365125"/>
            <a:ext cx="10906496" cy="1325563"/>
          </a:xfrm>
        </p:spPr>
        <p:txBody>
          <a:bodyPr/>
          <a:lstStyle/>
          <a:p>
            <a:pPr eaLnBrk="1" hangingPunct="1"/>
            <a:r>
              <a:rPr lang="en-US" dirty="0"/>
              <a:t>Carrier Sense Multiple Access/ Collision Avoidance</a:t>
            </a:r>
          </a:p>
        </p:txBody>
      </p:sp>
      <p:sp>
        <p:nvSpPr>
          <p:cNvPr id="21508" name="Rectangle 3"/>
          <p:cNvSpPr>
            <a:spLocks noGrp="1" noChangeArrowheads="1"/>
          </p:cNvSpPr>
          <p:nvPr>
            <p:ph idx="1"/>
          </p:nvPr>
        </p:nvSpPr>
        <p:spPr>
          <a:xfrm>
            <a:off x="838200" y="1854199"/>
            <a:ext cx="11353800" cy="4684713"/>
          </a:xfrm>
        </p:spPr>
        <p:txBody>
          <a:bodyPr>
            <a:normAutofit/>
          </a:bodyPr>
          <a:lstStyle/>
          <a:p>
            <a:pPr eaLnBrk="1" hangingPunct="1">
              <a:lnSpc>
                <a:spcPct val="90000"/>
              </a:lnSpc>
            </a:pPr>
            <a:r>
              <a:rPr lang="en-US" dirty="0">
                <a:latin typeface="+mj-lt"/>
              </a:rPr>
              <a:t>CA – Collision Avoidance</a:t>
            </a:r>
          </a:p>
          <a:p>
            <a:pPr eaLnBrk="1" hangingPunct="1">
              <a:lnSpc>
                <a:spcPct val="90000"/>
              </a:lnSpc>
            </a:pPr>
            <a:endParaRPr lang="en-US" dirty="0">
              <a:latin typeface="+mj-lt"/>
            </a:endParaRPr>
          </a:p>
          <a:p>
            <a:pPr eaLnBrk="1" hangingPunct="1">
              <a:lnSpc>
                <a:spcPct val="90000"/>
              </a:lnSpc>
            </a:pPr>
            <a:r>
              <a:rPr lang="en-US" dirty="0">
                <a:latin typeface="+mj-lt"/>
              </a:rPr>
              <a:t>if the channel is clear, deferred  transmission for a "random" interval</a:t>
            </a:r>
          </a:p>
          <a:p>
            <a:pPr lvl="1" eaLnBrk="1" hangingPunct="1">
              <a:lnSpc>
                <a:spcPct val="90000"/>
              </a:lnSpc>
            </a:pPr>
            <a:r>
              <a:rPr lang="en-US" dirty="0">
                <a:latin typeface="+mj-lt"/>
              </a:rPr>
              <a:t>Choose interval from a uniform distribution with values between 0 and maximum window size </a:t>
            </a:r>
            <a:r>
              <a:rPr lang="en-US" dirty="0" err="1">
                <a:solidFill>
                  <a:srgbClr val="FF0000"/>
                </a:solidFill>
                <a:latin typeface="+mj-lt"/>
              </a:rPr>
              <a:t>W</a:t>
            </a:r>
            <a:r>
              <a:rPr lang="en-US" baseline="-25000" dirty="0" err="1">
                <a:solidFill>
                  <a:srgbClr val="FF0000"/>
                </a:solidFill>
                <a:latin typeface="+mj-lt"/>
              </a:rPr>
              <a:t>max</a:t>
            </a:r>
            <a:r>
              <a:rPr lang="en-US" dirty="0">
                <a:latin typeface="+mj-lt"/>
              </a:rPr>
              <a:t> </a:t>
            </a:r>
          </a:p>
          <a:p>
            <a:pPr lvl="1" eaLnBrk="1" hangingPunct="1">
              <a:lnSpc>
                <a:spcPct val="90000"/>
              </a:lnSpc>
            </a:pPr>
            <a:r>
              <a:rPr lang="en-US" dirty="0">
                <a:latin typeface="+mj-lt"/>
              </a:rPr>
              <a:t>reduces the probability of collisions on the channel</a:t>
            </a:r>
          </a:p>
          <a:p>
            <a:pPr eaLnBrk="1" hangingPunct="1">
              <a:lnSpc>
                <a:spcPct val="90000"/>
              </a:lnSpc>
            </a:pPr>
            <a:endParaRPr lang="en-US" dirty="0">
              <a:latin typeface="+mj-lt"/>
            </a:endParaRPr>
          </a:p>
          <a:p>
            <a:pPr eaLnBrk="1" hangingPunct="1">
              <a:lnSpc>
                <a:spcPct val="90000"/>
              </a:lnSpc>
            </a:pPr>
            <a:r>
              <a:rPr lang="en-US" dirty="0">
                <a:latin typeface="+mj-lt"/>
              </a:rPr>
              <a:t>How large 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a:t>
            </a:r>
          </a:p>
          <a:p>
            <a:pPr lvl="1" eaLnBrk="1" hangingPunct="1">
              <a:lnSpc>
                <a:spcPct val="90000"/>
              </a:lnSpc>
            </a:pPr>
            <a:r>
              <a:rPr lang="en-US" dirty="0">
                <a:latin typeface="+mj-lt"/>
              </a:rPr>
              <a:t>If interval is long, time is “wasted” …</a:t>
            </a:r>
          </a:p>
          <a:p>
            <a:pPr lvl="1" eaLnBrk="1" hangingPunct="1">
              <a:lnSpc>
                <a:spcPct val="90000"/>
              </a:lnSpc>
            </a:pPr>
            <a:r>
              <a:rPr lang="en-US" dirty="0">
                <a:latin typeface="+mj-lt"/>
              </a:rPr>
              <a:t>If interval is too short?</a:t>
            </a:r>
          </a:p>
          <a:p>
            <a:pPr marL="0" indent="0">
              <a:buNone/>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CSMA/CA: Choosing </a:t>
            </a:r>
            <a:r>
              <a:rPr lang="en-US" dirty="0" err="1"/>
              <a:t>W</a:t>
            </a:r>
            <a:r>
              <a:rPr lang="en-US" baseline="-25000" dirty="0" err="1"/>
              <a:t>max</a:t>
            </a:r>
            <a:endParaRPr lang="en-US" dirty="0"/>
          </a:p>
        </p:txBody>
      </p:sp>
      <p:sp>
        <p:nvSpPr>
          <p:cNvPr id="861187" name="Rectangle 3"/>
          <p:cNvSpPr>
            <a:spLocks noGrp="1" noChangeArrowheads="1"/>
          </p:cNvSpPr>
          <p:nvPr>
            <p:ph idx="1"/>
          </p:nvPr>
        </p:nvSpPr>
        <p:spPr>
          <a:xfrm>
            <a:off x="838199" y="1539875"/>
            <a:ext cx="11096501" cy="4953000"/>
          </a:xfrm>
        </p:spPr>
        <p:txBody>
          <a:bodyPr>
            <a:normAutofit/>
          </a:bodyPr>
          <a:lstStyle/>
          <a:p>
            <a:pPr>
              <a:tabLst>
                <a:tab pos="1828800" algn="l"/>
                <a:tab pos="5661025" algn="l"/>
              </a:tabLst>
            </a:pPr>
            <a:r>
              <a:rPr lang="en-US" dirty="0">
                <a:latin typeface="+mj-lt"/>
              </a:rPr>
              <a:t>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 constant?</a:t>
            </a:r>
          </a:p>
          <a:p>
            <a:pPr>
              <a:tabLst>
                <a:tab pos="1828800" algn="l"/>
                <a:tab pos="5661025" algn="l"/>
              </a:tabLst>
            </a:pPr>
            <a:r>
              <a:rPr lang="en-US" dirty="0">
                <a:latin typeface="+mj-lt"/>
              </a:rPr>
              <a:t>Intuitively, </a:t>
            </a:r>
            <a:r>
              <a:rPr lang="en-US" dirty="0" err="1">
                <a:latin typeface="+mj-lt"/>
              </a:rPr>
              <a:t>W</a:t>
            </a:r>
            <a:r>
              <a:rPr lang="en-US" baseline="-25000" dirty="0" err="1">
                <a:latin typeface="+mj-lt"/>
              </a:rPr>
              <a:t>max</a:t>
            </a:r>
            <a:r>
              <a:rPr lang="en-US" baseline="-25000" dirty="0">
                <a:latin typeface="+mj-lt"/>
              </a:rPr>
              <a:t> </a:t>
            </a:r>
            <a:r>
              <a:rPr lang="en-US" dirty="0">
                <a:latin typeface="+mj-lt"/>
              </a:rPr>
              <a:t>should be small when there is lower chance of collision and vice versa</a:t>
            </a:r>
          </a:p>
          <a:p>
            <a:pPr>
              <a:tabLst>
                <a:tab pos="1828800" algn="l"/>
                <a:tab pos="5661025" algn="l"/>
              </a:tabLst>
            </a:pPr>
            <a:r>
              <a:rPr lang="en-US" dirty="0" err="1">
                <a:latin typeface="+mj-lt"/>
              </a:rPr>
              <a:t>W</a:t>
            </a:r>
            <a:r>
              <a:rPr lang="en-US" baseline="-25000" dirty="0" err="1">
                <a:latin typeface="+mj-lt"/>
              </a:rPr>
              <a:t>max</a:t>
            </a:r>
            <a:r>
              <a:rPr lang="en-US" baseline="-25000" dirty="0">
                <a:latin typeface="+mj-lt"/>
              </a:rPr>
              <a:t> </a:t>
            </a:r>
            <a:r>
              <a:rPr lang="en-US" dirty="0">
                <a:latin typeface="+mj-lt"/>
              </a:rPr>
              <a:t>varies according to the Binary Exponential </a:t>
            </a:r>
            <a:r>
              <a:rPr lang="en-US" dirty="0" err="1">
                <a:latin typeface="+mj-lt"/>
              </a:rPr>
              <a:t>Backoff</a:t>
            </a:r>
            <a:r>
              <a:rPr lang="en-US" dirty="0">
                <a:latin typeface="+mj-lt"/>
              </a:rPr>
              <a:t> (BEB) algorithm. </a:t>
            </a:r>
          </a:p>
          <a:p>
            <a:pPr>
              <a:tabLst>
                <a:tab pos="1828800" algn="l"/>
                <a:tab pos="5661025" algn="l"/>
              </a:tabLst>
            </a:pPr>
            <a:endParaRPr lang="en-US" dirty="0">
              <a:latin typeface="+mj-lt"/>
            </a:endParaRPr>
          </a:p>
          <a:p>
            <a:pPr>
              <a:tabLst>
                <a:tab pos="1828800" algn="l"/>
                <a:tab pos="5661025" algn="l"/>
              </a:tabLst>
            </a:pPr>
            <a:r>
              <a:rPr lang="en-US" dirty="0">
                <a:latin typeface="+mj-lt"/>
              </a:rPr>
              <a:t>Set “slot time” to 2 times the max. propagation delay on the channel</a:t>
            </a:r>
          </a:p>
          <a:p>
            <a:pPr lvl="2">
              <a:tabLst>
                <a:tab pos="1828800" algn="l"/>
                <a:tab pos="5661025" algn="l"/>
              </a:tabLst>
            </a:pPr>
            <a:r>
              <a:rPr lang="en-US" sz="2800" dirty="0">
                <a:latin typeface="+mj-lt"/>
              </a:rPr>
              <a:t>If this is the first transmission, sends immediately </a:t>
            </a:r>
          </a:p>
          <a:p>
            <a:pPr lvl="2">
              <a:tabLst>
                <a:tab pos="1828800" algn="l"/>
                <a:tab pos="5661025" algn="l"/>
              </a:tabLst>
            </a:pPr>
            <a:r>
              <a:rPr lang="en-US" sz="2800" dirty="0">
                <a:latin typeface="+mj-lt"/>
              </a:rPr>
              <a:t>If there is a collision, after </a:t>
            </a:r>
            <a:r>
              <a:rPr lang="en-US" sz="2800" dirty="0" err="1">
                <a:latin typeface="+mj-lt"/>
              </a:rPr>
              <a:t>i-th</a:t>
            </a:r>
            <a:r>
              <a:rPr lang="en-US" sz="2800" dirty="0">
                <a:latin typeface="+mj-lt"/>
              </a:rPr>
              <a:t> collision, </a:t>
            </a:r>
            <a:r>
              <a:rPr lang="en-US" sz="2800" b="1" u="sng" dirty="0">
                <a:latin typeface="+mj-lt"/>
              </a:rPr>
              <a:t>pick </a:t>
            </a:r>
            <a:r>
              <a:rPr lang="en-US" sz="2800" b="1" u="sng" dirty="0" err="1">
                <a:latin typeface="+mj-lt"/>
              </a:rPr>
              <a:t>W</a:t>
            </a:r>
            <a:r>
              <a:rPr lang="en-US" sz="2800" b="1" u="sng" baseline="-25000" dirty="0" err="1">
                <a:latin typeface="+mj-lt"/>
              </a:rPr>
              <a:t>max</a:t>
            </a:r>
            <a:r>
              <a:rPr lang="en-US" sz="2800" b="1" u="sng" dirty="0">
                <a:latin typeface="+mj-lt"/>
              </a:rPr>
              <a:t> randomly between 0 and 2</a:t>
            </a:r>
            <a:r>
              <a:rPr lang="en-US" sz="2800" b="1" u="sng" baseline="30000" dirty="0">
                <a:latin typeface="+mj-lt"/>
              </a:rPr>
              <a:t>i</a:t>
            </a:r>
            <a:r>
              <a:rPr lang="en-US" sz="2800" b="1" u="sng" dirty="0">
                <a:latin typeface="+mj-lt"/>
              </a:rPr>
              <a:t>-1 time slots.</a:t>
            </a:r>
          </a:p>
        </p:txBody>
      </p:sp>
      <p:sp>
        <p:nvSpPr>
          <p:cNvPr id="2" name="Slide Number Placeholder 1"/>
          <p:cNvSpPr>
            <a:spLocks noGrp="1"/>
          </p:cNvSpPr>
          <p:nvPr>
            <p:ph type="sldNum" sz="quarter" idx="12"/>
          </p:nvPr>
        </p:nvSpPr>
        <p:spPr/>
        <p:txBody>
          <a:bodyPr/>
          <a:lstStyle/>
          <a:p>
            <a:fld id="{69E57DC2-970A-4B3E-BB1C-7A09969E49DF}" type="slidenum">
              <a:rPr lang="en-US" smtClean="0"/>
              <a:t>74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1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1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1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708100" y="309748"/>
            <a:ext cx="7200900" cy="1485900"/>
          </a:xfrm>
        </p:spPr>
        <p:txBody>
          <a:bodyPr/>
          <a:lstStyle/>
          <a:p>
            <a:pPr eaLnBrk="1" hangingPunct="1"/>
            <a:r>
              <a:rPr lang="en-US" dirty="0"/>
              <a:t>CSMA/CA: Trade-off</a:t>
            </a:r>
          </a:p>
        </p:txBody>
      </p:sp>
      <p:sp>
        <p:nvSpPr>
          <p:cNvPr id="11268" name="Rectangle 3"/>
          <p:cNvSpPr>
            <a:spLocks noGrp="1" noChangeArrowheads="1"/>
          </p:cNvSpPr>
          <p:nvPr>
            <p:ph idx="1"/>
          </p:nvPr>
        </p:nvSpPr>
        <p:spPr>
          <a:xfrm>
            <a:off x="741533" y="1680358"/>
            <a:ext cx="11276296" cy="4572000"/>
          </a:xfrm>
        </p:spPr>
        <p:txBody>
          <a:bodyPr>
            <a:normAutofit/>
          </a:bodyPr>
          <a:lstStyle/>
          <a:p>
            <a:pPr eaLnBrk="1" hangingPunct="1"/>
            <a:r>
              <a:rPr lang="en-US" dirty="0">
                <a:latin typeface="+mj-lt"/>
              </a:rPr>
              <a:t>What are the Trade-off: </a:t>
            </a:r>
          </a:p>
          <a:p>
            <a:pPr lvl="1" eaLnBrk="1" hangingPunct="1"/>
            <a:r>
              <a:rPr lang="en-US" dirty="0">
                <a:latin typeface="+mj-lt"/>
              </a:rPr>
              <a:t>More aggressive (smaller </a:t>
            </a:r>
            <a:r>
              <a:rPr lang="en-US" dirty="0" err="1">
                <a:latin typeface="+mj-lt"/>
              </a:rPr>
              <a:t>W</a:t>
            </a:r>
            <a:r>
              <a:rPr lang="en-US" baseline="-25000" dirty="0" err="1">
                <a:latin typeface="+mj-lt"/>
              </a:rPr>
              <a:t>max</a:t>
            </a:r>
            <a:r>
              <a:rPr lang="en-US" dirty="0">
                <a:latin typeface="+mj-lt"/>
              </a:rPr>
              <a:t>) – more likely to achieve higher channel utilization, but also more likely to collide </a:t>
            </a:r>
          </a:p>
          <a:p>
            <a:pPr lvl="1" eaLnBrk="1" hangingPunct="1"/>
            <a:r>
              <a:rPr lang="en-US" dirty="0">
                <a:latin typeface="+mj-lt"/>
              </a:rPr>
              <a:t>Less aggressive – lower channel utilization, less likely to collide </a:t>
            </a:r>
          </a:p>
          <a:p>
            <a:pPr eaLnBrk="1" hangingPunct="1"/>
            <a:r>
              <a:rPr lang="en-US" dirty="0">
                <a:latin typeface="+mj-lt"/>
              </a:rPr>
              <a:t>Utilization vs. delay</a:t>
            </a:r>
          </a:p>
          <a:p>
            <a:pPr lvl="1" eaLnBrk="1" hangingPunct="1"/>
            <a:r>
              <a:rPr lang="en-US" dirty="0">
                <a:latin typeface="+mj-lt"/>
              </a:rPr>
              <a:t>Overly aggressive or conservative can increase delay  </a:t>
            </a:r>
          </a:p>
          <a:p>
            <a:pPr eaLnBrk="1" hangingPunct="1"/>
            <a:r>
              <a:rPr lang="en-US" dirty="0">
                <a:latin typeface="+mj-lt"/>
              </a:rPr>
              <a:t>Optimal point depends on </a:t>
            </a:r>
          </a:p>
          <a:p>
            <a:pPr lvl="2" eaLnBrk="1" hangingPunct="1"/>
            <a:r>
              <a:rPr lang="en-US" sz="2400" dirty="0">
                <a:latin typeface="+mj-lt"/>
              </a:rPr>
              <a:t>Number of stations/nodes contenting</a:t>
            </a:r>
          </a:p>
          <a:p>
            <a:pPr lvl="2" eaLnBrk="1" hangingPunct="1"/>
            <a:r>
              <a:rPr lang="en-US" sz="2400" dirty="0">
                <a:latin typeface="+mj-lt"/>
              </a:rPr>
              <a:t>Traffic load</a:t>
            </a:r>
          </a:p>
          <a:p>
            <a:pPr lvl="1"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75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501650"/>
            <a:ext cx="7800975" cy="762000"/>
          </a:xfrm>
        </p:spPr>
        <p:txBody>
          <a:bodyPr>
            <a:normAutofit/>
          </a:bodyPr>
          <a:lstStyle/>
          <a:p>
            <a:r>
              <a:rPr lang="en-US" dirty="0"/>
              <a:t>Window Size “Tuning”</a:t>
            </a:r>
          </a:p>
        </p:txBody>
      </p:sp>
      <p:sp>
        <p:nvSpPr>
          <p:cNvPr id="3" name="Content Placeholder 2"/>
          <p:cNvSpPr>
            <a:spLocks noGrp="1"/>
          </p:cNvSpPr>
          <p:nvPr>
            <p:ph idx="1"/>
          </p:nvPr>
        </p:nvSpPr>
        <p:spPr>
          <a:xfrm>
            <a:off x="809625" y="1447800"/>
            <a:ext cx="11220079" cy="4724400"/>
          </a:xfrm>
        </p:spPr>
        <p:txBody>
          <a:bodyPr>
            <a:normAutofit/>
          </a:bodyPr>
          <a:lstStyle/>
          <a:p>
            <a:r>
              <a:rPr lang="en-US" dirty="0" err="1">
                <a:latin typeface="+mj-lt"/>
              </a:rPr>
              <a:t>W</a:t>
            </a:r>
            <a:r>
              <a:rPr lang="en-US" baseline="-25000" dirty="0" err="1">
                <a:latin typeface="+mj-lt"/>
              </a:rPr>
              <a:t>max</a:t>
            </a:r>
            <a:r>
              <a:rPr lang="en-US" baseline="-25000" dirty="0">
                <a:latin typeface="+mj-lt"/>
              </a:rPr>
              <a:t>  </a:t>
            </a:r>
            <a:r>
              <a:rPr lang="en-US" dirty="0">
                <a:latin typeface="+mj-lt"/>
              </a:rPr>
              <a:t>window can be varied to change the share of the bandwidth that are allocated to various mobile nodes</a:t>
            </a:r>
          </a:p>
          <a:p>
            <a:r>
              <a:rPr lang="en-US" dirty="0">
                <a:latin typeface="+mj-lt"/>
              </a:rPr>
              <a:t>Main idea: station/node with “smaller” </a:t>
            </a:r>
            <a:r>
              <a:rPr lang="en-US" dirty="0" err="1">
                <a:latin typeface="+mj-lt"/>
              </a:rPr>
              <a:t>W</a:t>
            </a:r>
            <a:r>
              <a:rPr lang="en-US" baseline="-25000" dirty="0" err="1">
                <a:latin typeface="+mj-lt"/>
              </a:rPr>
              <a:t>max</a:t>
            </a:r>
            <a:r>
              <a:rPr lang="en-US" dirty="0">
                <a:latin typeface="+mj-lt"/>
              </a:rPr>
              <a:t> gets larger share of bandwidth</a:t>
            </a:r>
          </a:p>
          <a:p>
            <a:pPr lvl="1"/>
            <a:r>
              <a:rPr lang="en-US" dirty="0">
                <a:latin typeface="+mj-lt"/>
              </a:rPr>
              <a:t>Problem: find the “right” combinations of window sizes for different nodes</a:t>
            </a:r>
          </a:p>
        </p:txBody>
      </p:sp>
      <p:sp>
        <p:nvSpPr>
          <p:cNvPr id="5" name="Slide Number Placeholder 4"/>
          <p:cNvSpPr>
            <a:spLocks noGrp="1"/>
          </p:cNvSpPr>
          <p:nvPr>
            <p:ph type="sldNum" sz="quarter" idx="12"/>
          </p:nvPr>
        </p:nvSpPr>
        <p:spPr/>
        <p:txBody>
          <a:bodyPr/>
          <a:lstStyle/>
          <a:p>
            <a:fld id="{69E57DC2-970A-4B3E-BB1C-7A09969E49DF}" type="slidenum">
              <a:rPr lang="en-US" smtClean="0"/>
              <a:t>76</a:t>
            </a:fld>
            <a:endParaRPr lang="en-US" dirty="0"/>
          </a:p>
        </p:txBody>
      </p:sp>
    </p:spTree>
    <p:extLst>
      <p:ext uri="{BB962C8B-B14F-4D97-AF65-F5344CB8AC3E}">
        <p14:creationId xmlns:p14="http://schemas.microsoft.com/office/powerpoint/2010/main" val="3002149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77</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D26-6963-4519-B7ED-D9F7749A9E38}"/>
              </a:ext>
            </a:extLst>
          </p:cNvPr>
          <p:cNvSpPr>
            <a:spLocks noGrp="1"/>
          </p:cNvSpPr>
          <p:nvPr>
            <p:ph type="title"/>
          </p:nvPr>
        </p:nvSpPr>
        <p:spPr/>
        <p:txBody>
          <a:bodyPr/>
          <a:lstStyle/>
          <a:p>
            <a:r>
              <a:rPr lang="en-US" dirty="0"/>
              <a:t>CSMA with RTS/CTS</a:t>
            </a:r>
          </a:p>
        </p:txBody>
      </p:sp>
      <p:sp>
        <p:nvSpPr>
          <p:cNvPr id="3" name="Content Placeholder 2">
            <a:extLst>
              <a:ext uri="{FF2B5EF4-FFF2-40B4-BE49-F238E27FC236}">
                <a16:creationId xmlns:a16="http://schemas.microsoft.com/office/drawing/2014/main" id="{CE55ED01-0565-44BF-88F1-007C12158E3D}"/>
              </a:ext>
            </a:extLst>
          </p:cNvPr>
          <p:cNvSpPr>
            <a:spLocks noGrp="1"/>
          </p:cNvSpPr>
          <p:nvPr>
            <p:ph idx="1"/>
          </p:nvPr>
        </p:nvSpPr>
        <p:spPr/>
        <p:txBody>
          <a:bodyPr/>
          <a:lstStyle/>
          <a:p>
            <a:r>
              <a:rPr lang="en-US" dirty="0">
                <a:latin typeface="+mj-lt"/>
              </a:rPr>
              <a:t>Hidden terminal problem means that two transmitters might never be able to detect each other’s transmissions</a:t>
            </a:r>
          </a:p>
          <a:p>
            <a:endParaRPr lang="en-US" dirty="0">
              <a:latin typeface="+mj-lt"/>
            </a:endParaRPr>
          </a:p>
          <a:p>
            <a:r>
              <a:rPr lang="en-US" dirty="0">
                <a:latin typeface="+mj-lt"/>
              </a:rPr>
              <a:t>A partial solution</a:t>
            </a:r>
          </a:p>
          <a:p>
            <a:pPr lvl="1"/>
            <a:r>
              <a:rPr lang="en-US" dirty="0">
                <a:latin typeface="+mj-lt"/>
              </a:rPr>
              <a:t>When channel is idle, transmitter sends a short Request To Send (RTS)</a:t>
            </a:r>
          </a:p>
          <a:p>
            <a:pPr lvl="1"/>
            <a:r>
              <a:rPr lang="en-US" dirty="0">
                <a:latin typeface="+mj-lt"/>
              </a:rPr>
              <a:t>Receiver will send a Clear To Send (CTS) to only one node at a time</a:t>
            </a:r>
          </a:p>
          <a:p>
            <a:pPr lvl="1"/>
            <a:r>
              <a:rPr lang="en-US" dirty="0">
                <a:latin typeface="+mj-lt"/>
              </a:rPr>
              <a:t>RTS collisions are faster and less wasteful than hidden terminal collisions</a:t>
            </a:r>
          </a:p>
          <a:p>
            <a:pPr lvl="1"/>
            <a:r>
              <a:rPr lang="en-US" dirty="0">
                <a:latin typeface="+mj-lt"/>
              </a:rPr>
              <a:t>Downside: overhead is high for waiting for CTS when contention is low</a:t>
            </a:r>
          </a:p>
        </p:txBody>
      </p:sp>
      <p:sp>
        <p:nvSpPr>
          <p:cNvPr id="4" name="Slide Number Placeholder 3">
            <a:extLst>
              <a:ext uri="{FF2B5EF4-FFF2-40B4-BE49-F238E27FC236}">
                <a16:creationId xmlns:a16="http://schemas.microsoft.com/office/drawing/2014/main" id="{0E788F8A-159C-4F02-8578-31A0A00A822B}"/>
              </a:ext>
            </a:extLst>
          </p:cNvPr>
          <p:cNvSpPr>
            <a:spLocks noGrp="1"/>
          </p:cNvSpPr>
          <p:nvPr>
            <p:ph type="sldNum" sz="quarter" idx="12"/>
          </p:nvPr>
        </p:nvSpPr>
        <p:spPr/>
        <p:txBody>
          <a:bodyPr/>
          <a:lstStyle/>
          <a:p>
            <a:fld id="{0778C724-3839-4D76-A707-B4C23905D055}" type="slidenum">
              <a:rPr lang="en-US" smtClean="0"/>
              <a:t>78</a:t>
            </a:fld>
            <a:endParaRPr lang="en-US"/>
          </a:p>
        </p:txBody>
      </p:sp>
    </p:spTree>
    <p:extLst>
      <p:ext uri="{BB962C8B-B14F-4D97-AF65-F5344CB8AC3E}">
        <p14:creationId xmlns:p14="http://schemas.microsoft.com/office/powerpoint/2010/main" val="4170890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Solving Hidden Terminal Problem</a:t>
            </a:r>
          </a:p>
        </p:txBody>
      </p:sp>
      <p:sp>
        <p:nvSpPr>
          <p:cNvPr id="29700" name="laptop"/>
          <p:cNvSpPr>
            <a:spLocks noEditPoints="1" noChangeArrowheads="1"/>
          </p:cNvSpPr>
          <p:nvPr/>
        </p:nvSpPr>
        <p:spPr bwMode="auto">
          <a:xfrm>
            <a:off x="7848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1" name="laptop"/>
          <p:cNvSpPr>
            <a:spLocks noEditPoints="1" noChangeArrowheads="1"/>
          </p:cNvSpPr>
          <p:nvPr/>
        </p:nvSpPr>
        <p:spPr bwMode="auto">
          <a:xfrm>
            <a:off x="3276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2693" name="Oval 5"/>
          <p:cNvSpPr>
            <a:spLocks noChangeArrowheads="1"/>
          </p:cNvSpPr>
          <p:nvPr/>
        </p:nvSpPr>
        <p:spPr bwMode="auto">
          <a:xfrm>
            <a:off x="1905000" y="4388525"/>
            <a:ext cx="4419600" cy="519351"/>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SG"/>
          </a:p>
        </p:txBody>
      </p:sp>
      <p:sp>
        <p:nvSpPr>
          <p:cNvPr id="29703" name="laptop"/>
          <p:cNvSpPr>
            <a:spLocks noEditPoints="1" noChangeArrowheads="1"/>
          </p:cNvSpPr>
          <p:nvPr/>
        </p:nvSpPr>
        <p:spPr bwMode="auto">
          <a:xfrm>
            <a:off x="5638800" y="2819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5" name="Text Box 8"/>
          <p:cNvSpPr txBox="1">
            <a:spLocks noChangeArrowheads="1"/>
          </p:cNvSpPr>
          <p:nvPr/>
        </p:nvSpPr>
        <p:spPr bwMode="auto">
          <a:xfrm>
            <a:off x="3565526" y="4460875"/>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A</a:t>
            </a:r>
          </a:p>
        </p:txBody>
      </p:sp>
      <p:sp>
        <p:nvSpPr>
          <p:cNvPr id="29706" name="Text Box 9"/>
          <p:cNvSpPr txBox="1">
            <a:spLocks noChangeArrowheads="1"/>
          </p:cNvSpPr>
          <p:nvPr/>
        </p:nvSpPr>
        <p:spPr bwMode="auto">
          <a:xfrm>
            <a:off x="5867400" y="2895600"/>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B</a:t>
            </a:r>
          </a:p>
        </p:txBody>
      </p:sp>
      <p:sp>
        <p:nvSpPr>
          <p:cNvPr id="29707" name="Text Box 10"/>
          <p:cNvSpPr txBox="1">
            <a:spLocks noChangeArrowheads="1"/>
          </p:cNvSpPr>
          <p:nvPr/>
        </p:nvSpPr>
        <p:spPr bwMode="auto">
          <a:xfrm>
            <a:off x="8137526" y="4460875"/>
            <a:ext cx="34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latin typeface="Calibri Light" panose="020F0302020204030204" pitchFamily="34" charset="0"/>
              </a:rPr>
              <a:t>C</a:t>
            </a:r>
          </a:p>
        </p:txBody>
      </p:sp>
      <p:grpSp>
        <p:nvGrpSpPr>
          <p:cNvPr id="2" name="Group 11"/>
          <p:cNvGrpSpPr>
            <a:grpSpLocks/>
          </p:cNvGrpSpPr>
          <p:nvPr/>
        </p:nvGrpSpPr>
        <p:grpSpPr bwMode="auto">
          <a:xfrm>
            <a:off x="4191000" y="3505200"/>
            <a:ext cx="1371600" cy="914400"/>
            <a:chOff x="1680" y="2208"/>
            <a:chExt cx="864" cy="576"/>
          </a:xfrm>
        </p:grpSpPr>
        <p:sp>
          <p:nvSpPr>
            <p:cNvPr id="29716" name="Line 12"/>
            <p:cNvSpPr>
              <a:spLocks noChangeShapeType="1"/>
            </p:cNvSpPr>
            <p:nvPr/>
          </p:nvSpPr>
          <p:spPr bwMode="auto">
            <a:xfrm flipV="1">
              <a:off x="1680" y="2208"/>
              <a:ext cx="864" cy="576"/>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7" name="Text Box 13"/>
            <p:cNvSpPr txBox="1">
              <a:spLocks noChangeArrowheads="1"/>
            </p:cNvSpPr>
            <p:nvPr/>
          </p:nvSpPr>
          <p:spPr bwMode="auto">
            <a:xfrm>
              <a:off x="1728" y="2208"/>
              <a:ext cx="3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RTS</a:t>
              </a:r>
            </a:p>
          </p:txBody>
        </p:sp>
      </p:grpSp>
      <p:grpSp>
        <p:nvGrpSpPr>
          <p:cNvPr id="3" name="Group 14"/>
          <p:cNvGrpSpPr>
            <a:grpSpLocks/>
          </p:cNvGrpSpPr>
          <p:nvPr/>
        </p:nvGrpSpPr>
        <p:grpSpPr bwMode="auto">
          <a:xfrm>
            <a:off x="4343401" y="3810002"/>
            <a:ext cx="1323975" cy="842963"/>
            <a:chOff x="1776" y="2400"/>
            <a:chExt cx="834" cy="531"/>
          </a:xfrm>
        </p:grpSpPr>
        <p:sp>
          <p:nvSpPr>
            <p:cNvPr id="29714" name="Line 15"/>
            <p:cNvSpPr>
              <a:spLocks noChangeShapeType="1"/>
            </p:cNvSpPr>
            <p:nvPr/>
          </p:nvSpPr>
          <p:spPr bwMode="auto">
            <a:xfrm flipH="1">
              <a:off x="1776" y="2400"/>
              <a:ext cx="768"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5" name="Text Box 16"/>
            <p:cNvSpPr txBox="1">
              <a:spLocks noChangeArrowheads="1"/>
            </p:cNvSpPr>
            <p:nvPr/>
          </p:nvSpPr>
          <p:spPr bwMode="auto">
            <a:xfrm>
              <a:off x="2208" y="264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grpSp>
        <p:nvGrpSpPr>
          <p:cNvPr id="4" name="Group 17"/>
          <p:cNvGrpSpPr>
            <a:grpSpLocks/>
          </p:cNvGrpSpPr>
          <p:nvPr/>
        </p:nvGrpSpPr>
        <p:grpSpPr bwMode="auto">
          <a:xfrm>
            <a:off x="6629400" y="3429000"/>
            <a:ext cx="1295400" cy="990600"/>
            <a:chOff x="3216" y="2160"/>
            <a:chExt cx="816" cy="624"/>
          </a:xfrm>
        </p:grpSpPr>
        <p:sp>
          <p:nvSpPr>
            <p:cNvPr id="29712" name="Line 18"/>
            <p:cNvSpPr>
              <a:spLocks noChangeShapeType="1"/>
            </p:cNvSpPr>
            <p:nvPr/>
          </p:nvSpPr>
          <p:spPr bwMode="auto">
            <a:xfrm>
              <a:off x="3216" y="2256"/>
              <a:ext cx="816"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713" name="Text Box 19"/>
            <p:cNvSpPr txBox="1">
              <a:spLocks noChangeArrowheads="1"/>
            </p:cNvSpPr>
            <p:nvPr/>
          </p:nvSpPr>
          <p:spPr bwMode="auto">
            <a:xfrm>
              <a:off x="3456" y="2160"/>
              <a:ext cx="4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tx1"/>
                  </a:solidFill>
                  <a:latin typeface="Calibri Light" panose="020F0302020204030204" pitchFamily="34" charset="0"/>
                </a:rPr>
                <a:t>CTS</a:t>
              </a:r>
            </a:p>
          </p:txBody>
        </p:sp>
      </p:grpSp>
      <p:sp>
        <p:nvSpPr>
          <p:cNvPr id="882708" name="Text Box 20"/>
          <p:cNvSpPr txBox="1">
            <a:spLocks noChangeArrowheads="1"/>
          </p:cNvSpPr>
          <p:nvPr/>
        </p:nvSpPr>
        <p:spPr bwMode="auto">
          <a:xfrm>
            <a:off x="7848600" y="5410200"/>
            <a:ext cx="184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b="0" dirty="0">
                <a:solidFill>
                  <a:schemeClr val="hlink"/>
                </a:solidFill>
                <a:latin typeface="Calibri Light" panose="020F0302020204030204" pitchFamily="34" charset="0"/>
              </a:rPr>
              <a:t>OK, I’ll wait …</a:t>
            </a:r>
          </a:p>
        </p:txBody>
      </p:sp>
      <p:sp>
        <p:nvSpPr>
          <p:cNvPr id="6" name="Slide Number Placeholder 5"/>
          <p:cNvSpPr>
            <a:spLocks noGrp="1"/>
          </p:cNvSpPr>
          <p:nvPr>
            <p:ph type="sldNum" sz="quarter" idx="12"/>
          </p:nvPr>
        </p:nvSpPr>
        <p:spPr/>
        <p:txBody>
          <a:bodyPr/>
          <a:lstStyle/>
          <a:p>
            <a:fld id="{69E57DC2-970A-4B3E-BB1C-7A09969E49DF}" type="slidenum">
              <a:rPr lang="en-US" smtClean="0"/>
              <a:t>79</a:t>
            </a:fld>
            <a:endParaRPr lang="en-US" dirty="0"/>
          </a:p>
        </p:txBody>
      </p:sp>
    </p:spTree>
    <p:extLst>
      <p:ext uri="{BB962C8B-B14F-4D97-AF65-F5344CB8AC3E}">
        <p14:creationId xmlns:p14="http://schemas.microsoft.com/office/powerpoint/2010/main" val="106432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2693"/>
                                        </p:tgtEl>
                                        <p:attrNameLst>
                                          <p:attrName>style.visibility</p:attrName>
                                        </p:attrNameLst>
                                      </p:cBhvr>
                                      <p:to>
                                        <p:strVal val="visible"/>
                                      </p:to>
                                    </p:set>
                                    <p:animEffect transition="in" filter="blinds(horizontal)">
                                      <p:cBhvr>
                                        <p:cTn id="7" dur="500"/>
                                        <p:tgtEl>
                                          <p:spTgt spid="882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2708"/>
                                        </p:tgtEl>
                                        <p:attrNameLst>
                                          <p:attrName>style.visibility</p:attrName>
                                        </p:attrNameLst>
                                      </p:cBhvr>
                                      <p:to>
                                        <p:strVal val="visible"/>
                                      </p:to>
                                    </p:set>
                                    <p:animEffect transition="in" filter="blinds(horizontal)">
                                      <p:cBhvr>
                                        <p:cTn id="27" dur="500"/>
                                        <p:tgtEl>
                                          <p:spTgt spid="88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P spid="8827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8</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7917705" y="3297645"/>
            <a:ext cx="3293713" cy="2714655"/>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4232732" y="3297645"/>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842513" y="3810000"/>
            <a:ext cx="3152044" cy="2048626"/>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p:txBody>
          <a:bodyPr/>
          <a:lstStyle/>
          <a:p>
            <a:r>
              <a:rPr lang="en-US" dirty="0"/>
              <a:t>Real-world protocol access control</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p:txBody>
          <a:bodyPr>
            <a:normAutofit lnSpcReduction="10000"/>
          </a:bodyPr>
          <a:lstStyle/>
          <a:p>
            <a:r>
              <a:rPr lang="en-US" dirty="0">
                <a:latin typeface="+mj-lt"/>
              </a:rPr>
              <a:t>ALOHA</a:t>
            </a:r>
          </a:p>
          <a:p>
            <a:pPr lvl="1"/>
            <a:r>
              <a:rPr lang="en-US" sz="2800" dirty="0">
                <a:latin typeface="+mj-lt"/>
              </a:rPr>
              <a:t>BLE advertisements</a:t>
            </a:r>
          </a:p>
          <a:p>
            <a:pPr lvl="1"/>
            <a:r>
              <a:rPr lang="en-US" sz="2800" dirty="0">
                <a:latin typeface="+mj-lt"/>
              </a:rPr>
              <a:t>Unlicensed LPWANs: Sigfox, </a:t>
            </a:r>
            <a:r>
              <a:rPr lang="en-US" sz="2800" dirty="0" err="1">
                <a:latin typeface="+mj-lt"/>
              </a:rPr>
              <a:t>LoRaWAN</a:t>
            </a:r>
            <a:endParaRPr lang="en-US" sz="2800" dirty="0">
              <a:latin typeface="+mj-lt"/>
            </a:endParaRPr>
          </a:p>
          <a:p>
            <a:pPr lvl="1"/>
            <a:endParaRPr lang="en-US" sz="2800" dirty="0">
              <a:latin typeface="+mj-lt"/>
            </a:endParaRPr>
          </a:p>
          <a:p>
            <a:r>
              <a:rPr lang="en-US" dirty="0">
                <a:latin typeface="+mj-lt"/>
              </a:rPr>
              <a:t>CSMA</a:t>
            </a:r>
          </a:p>
          <a:p>
            <a:pPr lvl="1"/>
            <a:r>
              <a:rPr lang="en-US" sz="2800" dirty="0" err="1">
                <a:latin typeface="+mj-lt"/>
              </a:rPr>
              <a:t>WiFi</a:t>
            </a:r>
            <a:r>
              <a:rPr lang="en-US" sz="2800" dirty="0">
                <a:latin typeface="+mj-lt"/>
              </a:rPr>
              <a:t> (slotted, CSMA/CA)</a:t>
            </a:r>
          </a:p>
          <a:p>
            <a:pPr lvl="1"/>
            <a:endParaRPr lang="en-US" sz="2800" dirty="0">
              <a:latin typeface="+mj-lt"/>
            </a:endParaRPr>
          </a:p>
          <a:p>
            <a:r>
              <a:rPr lang="en-US" dirty="0">
                <a:latin typeface="+mj-lt"/>
              </a:rPr>
              <a:t>TDMA</a:t>
            </a:r>
          </a:p>
          <a:p>
            <a:pPr lvl="1"/>
            <a:r>
              <a:rPr lang="en-US" sz="2800" dirty="0">
                <a:latin typeface="+mj-lt"/>
              </a:rPr>
              <a:t>BLE connections</a:t>
            </a:r>
          </a:p>
          <a:p>
            <a:pPr lvl="1"/>
            <a:r>
              <a:rPr lang="en-US" sz="2800" dirty="0">
                <a:latin typeface="+mj-lt"/>
              </a:rPr>
              <a:t>Cellular LPWANs: LTE-M and NB-IoT</a:t>
            </a:r>
          </a:p>
          <a:p>
            <a:pPr lvl="1"/>
            <a:endParaRPr lang="en-US" dirty="0"/>
          </a:p>
          <a:p>
            <a:endParaRPr lang="en-US" dirty="0"/>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2943009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latin typeface="+mj-lt"/>
                <a:sym typeface="Wingdings" pitchFamily="2" charset="2"/>
              </a:rPr>
              <a:t>Communication layers and need for medium access control</a:t>
            </a:r>
          </a:p>
          <a:p>
            <a:r>
              <a:rPr lang="en-US" dirty="0">
                <a:latin typeface="+mj-lt"/>
                <a:sym typeface="Wingdings" pitchFamily="2" charset="2"/>
              </a:rPr>
              <a:t>MAC: Channelization protocols</a:t>
            </a:r>
          </a:p>
          <a:p>
            <a:r>
              <a:rPr lang="en-US" dirty="0">
                <a:latin typeface="+mj-lt"/>
                <a:sym typeface="Wingdings" pitchFamily="2" charset="2"/>
              </a:rPr>
              <a:t>MAC: Random access protocols</a:t>
            </a:r>
            <a:endParaRPr lang="en-US" dirty="0">
              <a:solidFill>
                <a:schemeClr val="tx1">
                  <a:lumMod val="65000"/>
                  <a:lumOff val="35000"/>
                </a:schemeClr>
              </a:solidFill>
              <a:latin typeface="+mj-lt"/>
              <a:sym typeface="Wingdings" pitchFamily="2" charset="2"/>
            </a:endParaRPr>
          </a:p>
          <a:p>
            <a:r>
              <a:rPr lang="en-US" b="1" dirty="0">
                <a:latin typeface="+mj-lt"/>
                <a:sym typeface="Wingdings" pitchFamily="2" charset="2"/>
              </a:rPr>
              <a:t>Medium access control for internet of things</a:t>
            </a: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81</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187531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Medium Access Control for Internet of Things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61360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71396" y="365125"/>
            <a:ext cx="10515600" cy="1325563"/>
          </a:xfrm>
        </p:spPr>
        <p:txBody>
          <a:bodyPr/>
          <a:lstStyle/>
          <a:p>
            <a:pPr eaLnBrk="1" hangingPunct="1"/>
            <a:r>
              <a:rPr lang="en-US" dirty="0"/>
              <a:t>Medium access control for Internet of Things</a:t>
            </a:r>
          </a:p>
        </p:txBody>
      </p:sp>
      <p:sp>
        <p:nvSpPr>
          <p:cNvPr id="7171" name="Rectangle 3"/>
          <p:cNvSpPr>
            <a:spLocks noGrp="1" noChangeArrowheads="1"/>
          </p:cNvSpPr>
          <p:nvPr>
            <p:ph idx="1"/>
          </p:nvPr>
        </p:nvSpPr>
        <p:spPr>
          <a:xfrm>
            <a:off x="671396" y="1690688"/>
            <a:ext cx="11261296" cy="4719133"/>
          </a:xfrm>
        </p:spPr>
        <p:txBody>
          <a:bodyPr>
            <a:normAutofit/>
          </a:bodyPr>
          <a:lstStyle/>
          <a:p>
            <a:pPr eaLnBrk="1" hangingPunct="1">
              <a:lnSpc>
                <a:spcPct val="90000"/>
              </a:lnSpc>
            </a:pPr>
            <a:r>
              <a:rPr lang="en-US" dirty="0">
                <a:latin typeface="+mj-lt"/>
              </a:rPr>
              <a:t>Medium access control for normal wireless devices</a:t>
            </a:r>
          </a:p>
          <a:p>
            <a:pPr lvl="1" eaLnBrk="1" hangingPunct="1">
              <a:lnSpc>
                <a:spcPct val="90000"/>
              </a:lnSpc>
            </a:pPr>
            <a:r>
              <a:rPr lang="en-US" dirty="0">
                <a:latin typeface="+mj-lt"/>
              </a:rPr>
              <a:t>Low Latency</a:t>
            </a:r>
          </a:p>
          <a:p>
            <a:pPr lvl="1" eaLnBrk="1" hangingPunct="1">
              <a:lnSpc>
                <a:spcPct val="90000"/>
              </a:lnSpc>
            </a:pPr>
            <a:r>
              <a:rPr lang="en-US" dirty="0">
                <a:latin typeface="+mj-lt"/>
              </a:rPr>
              <a:t>High Utilization</a:t>
            </a:r>
          </a:p>
          <a:p>
            <a:pPr lvl="1" eaLnBrk="1" hangingPunct="1">
              <a:lnSpc>
                <a:spcPct val="90000"/>
              </a:lnSpc>
            </a:pPr>
            <a:r>
              <a:rPr lang="en-US" dirty="0">
                <a:latin typeface="+mj-lt"/>
              </a:rPr>
              <a:t>Fair (every has chance to communicate)</a:t>
            </a:r>
          </a:p>
          <a:p>
            <a:pPr lvl="1" eaLnBrk="1" hangingPunct="1">
              <a:lnSpc>
                <a:spcPct val="90000"/>
              </a:lnSpc>
            </a:pPr>
            <a:endParaRPr lang="en-US" sz="2800" dirty="0">
              <a:latin typeface="+mj-lt"/>
            </a:endParaRPr>
          </a:p>
          <a:p>
            <a:pPr eaLnBrk="1" hangingPunct="1">
              <a:lnSpc>
                <a:spcPct val="90000"/>
              </a:lnSpc>
            </a:pPr>
            <a:r>
              <a:rPr lang="en-US" dirty="0">
                <a:latin typeface="+mj-lt"/>
              </a:rPr>
              <a:t>How about medium access control for internet of things?</a:t>
            </a:r>
          </a:p>
          <a:p>
            <a:pPr lvl="1">
              <a:lnSpc>
                <a:spcPct val="90000"/>
              </a:lnSpc>
            </a:pPr>
            <a:r>
              <a:rPr lang="en-US" dirty="0">
                <a:latin typeface="+mj-lt"/>
              </a:rPr>
              <a:t>Power Consumption should be as small as possible</a:t>
            </a:r>
          </a:p>
          <a:p>
            <a:pPr lvl="1">
              <a:lnSpc>
                <a:spcPct val="90000"/>
              </a:lnSpc>
            </a:pPr>
            <a:r>
              <a:rPr lang="en-US" dirty="0">
                <a:latin typeface="+mj-lt"/>
              </a:rPr>
              <a:t>(Most) sensor applications have low channel utilization</a:t>
            </a:r>
          </a:p>
          <a:p>
            <a:pPr lvl="1">
              <a:lnSpc>
                <a:spcPct val="90000"/>
              </a:lnSpc>
            </a:pPr>
            <a:endParaRPr lang="en-US" sz="2800" dirty="0">
              <a:latin typeface="+mj-lt"/>
            </a:endParaRPr>
          </a:p>
          <a:p>
            <a:pPr>
              <a:lnSpc>
                <a:spcPct val="90000"/>
              </a:lnSpc>
            </a:pPr>
            <a:r>
              <a:rPr lang="en-US" b="1" dirty="0">
                <a:latin typeface="+mj-lt"/>
              </a:rPr>
              <a:t>Designing  medium access control with energy consideration as priority?</a:t>
            </a:r>
          </a:p>
        </p:txBody>
      </p:sp>
    </p:spTree>
    <p:extLst>
      <p:ext uri="{BB962C8B-B14F-4D97-AF65-F5344CB8AC3E}">
        <p14:creationId xmlns:p14="http://schemas.microsoft.com/office/powerpoint/2010/main" val="10187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Energy consumption of medium access control </a:t>
            </a:r>
            <a:endParaRPr lang="en-SG" dirty="0"/>
          </a:p>
        </p:txBody>
      </p:sp>
      <p:sp>
        <p:nvSpPr>
          <p:cNvPr id="9219" name="Content Placeholder 4"/>
          <p:cNvSpPr>
            <a:spLocks noGrp="1"/>
          </p:cNvSpPr>
          <p:nvPr>
            <p:ph idx="1"/>
          </p:nvPr>
        </p:nvSpPr>
        <p:spPr>
          <a:xfrm>
            <a:off x="838199" y="1690687"/>
            <a:ext cx="10515599" cy="4667081"/>
          </a:xfrm>
        </p:spPr>
        <p:txBody>
          <a:bodyPr>
            <a:normAutofit/>
          </a:bodyPr>
          <a:lstStyle/>
          <a:p>
            <a:r>
              <a:rPr lang="en-SG" dirty="0">
                <a:latin typeface="+mj-lt"/>
              </a:rPr>
              <a:t>The main sources of energy consumption in any contention-based MAC protocol:</a:t>
            </a:r>
          </a:p>
          <a:p>
            <a:pPr marL="0" indent="0">
              <a:buNone/>
            </a:pPr>
            <a:endParaRPr lang="en-SG" dirty="0">
              <a:latin typeface="+mj-lt"/>
            </a:endParaRPr>
          </a:p>
          <a:p>
            <a:pPr marL="776288" lvl="1" indent="-457200">
              <a:buFont typeface="Tahoma" pitchFamily="-96" charset="0"/>
              <a:buAutoNum type="arabicPeriod"/>
            </a:pPr>
            <a:r>
              <a:rPr lang="en-SG" dirty="0">
                <a:latin typeface="+mj-lt"/>
              </a:rPr>
              <a:t>overhearing</a:t>
            </a:r>
          </a:p>
          <a:p>
            <a:pPr marL="776288" lvl="1" indent="-457200">
              <a:buFont typeface="Tahoma" pitchFamily="-96" charset="0"/>
              <a:buAutoNum type="arabicPeriod"/>
            </a:pPr>
            <a:r>
              <a:rPr lang="en-SG" dirty="0">
                <a:latin typeface="+mj-lt"/>
              </a:rPr>
              <a:t>control packet overhead</a:t>
            </a:r>
          </a:p>
          <a:p>
            <a:pPr marL="776288" lvl="1" indent="-457200">
              <a:buFont typeface="Tahoma" pitchFamily="-96" charset="0"/>
              <a:buAutoNum type="arabicPeriod"/>
            </a:pPr>
            <a:r>
              <a:rPr lang="en-SG" dirty="0">
                <a:latin typeface="+mj-lt"/>
              </a:rPr>
              <a:t>data transmission/reception</a:t>
            </a:r>
          </a:p>
          <a:p>
            <a:pPr marL="776288" lvl="1" indent="-457200">
              <a:buFont typeface="Tahoma" pitchFamily="-96" charset="0"/>
              <a:buAutoNum type="arabicPeriod"/>
            </a:pPr>
            <a:r>
              <a:rPr lang="en-SG" dirty="0">
                <a:latin typeface="+mj-lt"/>
              </a:rPr>
              <a:t>idle listening</a:t>
            </a:r>
            <a:endParaRPr lang="en-SG" dirty="0"/>
          </a:p>
          <a:p>
            <a:pPr marL="776288" lvl="1" indent="-457200">
              <a:buFont typeface="Tahoma" pitchFamily="-96" charset="0"/>
              <a:buAutoNum type="arabicPeriod"/>
            </a:pPr>
            <a:endParaRPr lang="en-SG" dirty="0"/>
          </a:p>
          <a:p>
            <a:r>
              <a:rPr lang="en-US" dirty="0">
                <a:latin typeface="+mj-lt"/>
              </a:rPr>
              <a:t>(1) – (3) occurs only when there is a transmission</a:t>
            </a:r>
          </a:p>
          <a:p>
            <a:r>
              <a:rPr lang="en-US" dirty="0">
                <a:latin typeface="+mj-lt"/>
              </a:rPr>
              <a:t>(4) occurs even when there is no traffic</a:t>
            </a:r>
            <a:endParaRPr lang="en-SG" dirty="0">
              <a:latin typeface="+mj-lt"/>
            </a:endParaRPr>
          </a:p>
        </p:txBody>
      </p:sp>
    </p:spTree>
    <p:extLst>
      <p:ext uri="{BB962C8B-B14F-4D97-AF65-F5344CB8AC3E}">
        <p14:creationId xmlns:p14="http://schemas.microsoft.com/office/powerpoint/2010/main" val="9382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“Life Cycle” of MAC Protocols</a:t>
            </a:r>
            <a:endParaRPr lang="en-SG" dirty="0"/>
          </a:p>
        </p:txBody>
      </p:sp>
      <p:cxnSp>
        <p:nvCxnSpPr>
          <p:cNvPr id="7" name="Straight Arrow Connector 6"/>
          <p:cNvCxnSpPr/>
          <p:nvPr/>
        </p:nvCxnSpPr>
        <p:spPr>
          <a:xfrm flipV="1">
            <a:off x="2279650" y="21336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782889" y="1628776"/>
            <a:ext cx="86518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9" name="Rounded Rectangle 8"/>
          <p:cNvSpPr/>
          <p:nvPr/>
        </p:nvSpPr>
        <p:spPr>
          <a:xfrm>
            <a:off x="3648076" y="1628776"/>
            <a:ext cx="1008063"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0" name="Rounded Rectangle 9"/>
          <p:cNvSpPr/>
          <p:nvPr/>
        </p:nvSpPr>
        <p:spPr>
          <a:xfrm>
            <a:off x="4656138" y="1628776"/>
            <a:ext cx="8636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1" name="Rounded Rectangle 10"/>
          <p:cNvSpPr/>
          <p:nvPr/>
        </p:nvSpPr>
        <p:spPr>
          <a:xfrm>
            <a:off x="5519738" y="1628776"/>
            <a:ext cx="1008062"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12" name="Rounded Rectangle 11"/>
          <p:cNvSpPr/>
          <p:nvPr/>
        </p:nvSpPr>
        <p:spPr>
          <a:xfrm>
            <a:off x="6542088" y="1628776"/>
            <a:ext cx="12954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13" name="Rounded Rectangle 12"/>
          <p:cNvSpPr/>
          <p:nvPr/>
        </p:nvSpPr>
        <p:spPr>
          <a:xfrm>
            <a:off x="7854950" y="1628776"/>
            <a:ext cx="1512888"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15" name="Straight Arrow Connector 14"/>
          <p:cNvCxnSpPr/>
          <p:nvPr/>
        </p:nvCxnSpPr>
        <p:spPr>
          <a:xfrm rot="5400000">
            <a:off x="5303838" y="2708275"/>
            <a:ext cx="576262"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735638" y="2420939"/>
            <a:ext cx="1519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b="0" dirty="0">
                <a:solidFill>
                  <a:srgbClr val="0070C0"/>
                </a:solidFill>
                <a:latin typeface="Calibri Light" panose="020F0302020204030204" pitchFamily="34" charset="0"/>
              </a:rPr>
              <a:t>Less Traffic</a:t>
            </a:r>
            <a:endParaRPr lang="en-SG" b="0" dirty="0">
              <a:solidFill>
                <a:srgbClr val="0070C0"/>
              </a:solidFill>
              <a:latin typeface="Calibri Light" panose="020F0302020204030204" pitchFamily="34" charset="0"/>
            </a:endParaRPr>
          </a:p>
        </p:txBody>
      </p:sp>
      <p:cxnSp>
        <p:nvCxnSpPr>
          <p:cNvPr id="17" name="Straight Arrow Connector 16"/>
          <p:cNvCxnSpPr/>
          <p:nvPr/>
        </p:nvCxnSpPr>
        <p:spPr>
          <a:xfrm flipV="1">
            <a:off x="2279650" y="36449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82889" y="3141664"/>
            <a:ext cx="2160587" cy="5746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1" name="Rounded Rectangle 20"/>
          <p:cNvSpPr/>
          <p:nvPr/>
        </p:nvSpPr>
        <p:spPr>
          <a:xfrm>
            <a:off x="4943476" y="3141664"/>
            <a:ext cx="100806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sp>
        <p:nvSpPr>
          <p:cNvPr id="22" name="Rounded Rectangle 21"/>
          <p:cNvSpPr/>
          <p:nvPr/>
        </p:nvSpPr>
        <p:spPr>
          <a:xfrm>
            <a:off x="5951539" y="3113088"/>
            <a:ext cx="2160587" cy="6032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3" name="Rounded Rectangle 22"/>
          <p:cNvSpPr/>
          <p:nvPr/>
        </p:nvSpPr>
        <p:spPr>
          <a:xfrm>
            <a:off x="8112126" y="3141664"/>
            <a:ext cx="125571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(1) – (3)</a:t>
            </a:r>
            <a:endParaRPr lang="en-SG" sz="1600" dirty="0"/>
          </a:p>
        </p:txBody>
      </p:sp>
      <p:cxnSp>
        <p:nvCxnSpPr>
          <p:cNvPr id="24" name="Straight Arrow Connector 23"/>
          <p:cNvCxnSpPr/>
          <p:nvPr/>
        </p:nvCxnSpPr>
        <p:spPr>
          <a:xfrm rot="5400000">
            <a:off x="5303838" y="4221163"/>
            <a:ext cx="576263"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735639" y="3933825"/>
            <a:ext cx="1298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sz="2000" b="0" dirty="0">
                <a:solidFill>
                  <a:srgbClr val="0070C0"/>
                </a:solidFill>
                <a:latin typeface="Calibri Light" panose="020F0302020204030204" pitchFamily="34" charset="0"/>
              </a:rPr>
              <a:t>Less Traffic</a:t>
            </a:r>
            <a:endParaRPr lang="en-SG" sz="2000" b="0" dirty="0">
              <a:solidFill>
                <a:srgbClr val="0070C0"/>
              </a:solidFill>
              <a:latin typeface="Calibri Light" panose="020F0302020204030204" pitchFamily="34" charset="0"/>
            </a:endParaRPr>
          </a:p>
        </p:txBody>
      </p:sp>
      <p:cxnSp>
        <p:nvCxnSpPr>
          <p:cNvPr id="26" name="Straight Arrow Connector 25"/>
          <p:cNvCxnSpPr/>
          <p:nvPr/>
        </p:nvCxnSpPr>
        <p:spPr>
          <a:xfrm flipV="1">
            <a:off x="2279650" y="5329239"/>
            <a:ext cx="7632700"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2889" y="4824413"/>
            <a:ext cx="2160587" cy="5762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
        <p:nvSpPr>
          <p:cNvPr id="28" name="Rounded Rectangle 27"/>
          <p:cNvSpPr/>
          <p:nvPr/>
        </p:nvSpPr>
        <p:spPr>
          <a:xfrm>
            <a:off x="4943476" y="4824413"/>
            <a:ext cx="216421" cy="57626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600" dirty="0"/>
          </a:p>
        </p:txBody>
      </p:sp>
      <p:sp>
        <p:nvSpPr>
          <p:cNvPr id="29" name="Rounded Rectangle 28"/>
          <p:cNvSpPr/>
          <p:nvPr/>
        </p:nvSpPr>
        <p:spPr>
          <a:xfrm>
            <a:off x="5159897" y="4797426"/>
            <a:ext cx="424921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(4)</a:t>
            </a:r>
            <a:endParaRPr lang="en-SG" sz="1600" dirty="0"/>
          </a:p>
        </p:txBody>
      </p:sp>
    </p:spTree>
    <p:extLst>
      <p:ext uri="{BB962C8B-B14F-4D97-AF65-F5344CB8AC3E}">
        <p14:creationId xmlns:p14="http://schemas.microsoft.com/office/powerpoint/2010/main" val="2116943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p:bldP spid="18" grpId="0" animBg="1"/>
      <p:bldP spid="21" grpId="0" animBg="1"/>
      <p:bldP spid="22" grpId="0" animBg="1"/>
      <p:bldP spid="23" grpId="0" animBg="1"/>
      <p:bldP spid="25" grpId="0"/>
      <p:bldP spid="27" grpId="0" animBg="1"/>
      <p:bldP spid="28" grpId="0" animBg="1"/>
      <p:bldP spid="2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Idle listening is energy expensive   </a:t>
            </a:r>
            <a:endParaRPr lang="en-SG" dirty="0"/>
          </a:p>
        </p:txBody>
      </p:sp>
      <p:sp>
        <p:nvSpPr>
          <p:cNvPr id="11267" name="Content Placeholder 2"/>
          <p:cNvSpPr>
            <a:spLocks noGrp="1"/>
          </p:cNvSpPr>
          <p:nvPr>
            <p:ph idx="1"/>
          </p:nvPr>
        </p:nvSpPr>
        <p:spPr>
          <a:xfrm>
            <a:off x="838200" y="1690688"/>
            <a:ext cx="10844284" cy="3727473"/>
          </a:xfrm>
        </p:spPr>
        <p:txBody>
          <a:bodyPr>
            <a:noAutofit/>
          </a:bodyPr>
          <a:lstStyle/>
          <a:p>
            <a:r>
              <a:rPr lang="en-US" dirty="0">
                <a:latin typeface="+mj-lt"/>
              </a:rPr>
              <a:t>Idle listening consumes most of the energy as traffic load decreases</a:t>
            </a:r>
            <a:endParaRPr lang="en-SG" dirty="0">
              <a:latin typeface="+mj-lt"/>
            </a:endParaRPr>
          </a:p>
          <a:p>
            <a:r>
              <a:rPr lang="en-SG" dirty="0">
                <a:latin typeface="+mj-lt"/>
              </a:rPr>
              <a:t>Many measurements have shown that idle listening consumes 50–100% of the energy required for receiving</a:t>
            </a:r>
          </a:p>
          <a:p>
            <a:endParaRPr lang="en-SG" dirty="0">
              <a:latin typeface="+mj-lt"/>
            </a:endParaRPr>
          </a:p>
          <a:p>
            <a:r>
              <a:rPr lang="en-SG" dirty="0">
                <a:latin typeface="+mj-lt"/>
              </a:rPr>
              <a:t>But if you do not listen to the channel, how do detect events/transmissions?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Duty cycled medium access control protocols</a:t>
            </a:r>
          </a:p>
        </p:txBody>
      </p:sp>
      <p:sp>
        <p:nvSpPr>
          <p:cNvPr id="11268" name="Rectangle 3"/>
          <p:cNvSpPr>
            <a:spLocks noGrp="1" noChangeArrowheads="1"/>
          </p:cNvSpPr>
          <p:nvPr>
            <p:ph idx="1"/>
          </p:nvPr>
        </p:nvSpPr>
        <p:spPr>
          <a:xfrm>
            <a:off x="838200" y="1551071"/>
            <a:ext cx="10930666" cy="4849729"/>
          </a:xfrm>
        </p:spPr>
        <p:txBody>
          <a:bodyPr>
            <a:normAutofit/>
          </a:bodyPr>
          <a:lstStyle/>
          <a:p>
            <a:pPr eaLnBrk="1" hangingPunct="1">
              <a:lnSpc>
                <a:spcPct val="90000"/>
              </a:lnSpc>
            </a:pPr>
            <a:r>
              <a:rPr lang="en-US" dirty="0">
                <a:latin typeface="+mj-lt"/>
              </a:rPr>
              <a:t>Overhearing or passive listening is very expensive, in particular, if utilization is low</a:t>
            </a:r>
          </a:p>
          <a:p>
            <a:pPr eaLnBrk="1" hangingPunct="1">
              <a:lnSpc>
                <a:spcPct val="90000"/>
              </a:lnSpc>
            </a:pPr>
            <a:r>
              <a:rPr lang="en-US" b="1" dirty="0">
                <a:latin typeface="+mj-lt"/>
              </a:rPr>
              <a:t>Proposal: </a:t>
            </a:r>
            <a:r>
              <a:rPr lang="en-US" dirty="0">
                <a:solidFill>
                  <a:srgbClr val="FF0000"/>
                </a:solidFill>
                <a:latin typeface="+mj-lt"/>
              </a:rPr>
              <a:t>Don’t overhear, go to sleep!</a:t>
            </a:r>
          </a:p>
          <a:p>
            <a:pPr eaLnBrk="1" hangingPunct="1">
              <a:lnSpc>
                <a:spcPct val="90000"/>
              </a:lnSpc>
            </a:pPr>
            <a:r>
              <a:rPr lang="en-US" dirty="0">
                <a:latin typeface="+mj-lt"/>
              </a:rPr>
              <a:t>Advantage:</a:t>
            </a:r>
          </a:p>
          <a:p>
            <a:pPr lvl="1" eaLnBrk="1" hangingPunct="1">
              <a:lnSpc>
                <a:spcPct val="90000"/>
              </a:lnSpc>
            </a:pPr>
            <a:r>
              <a:rPr lang="en-US" dirty="0">
                <a:latin typeface="+mj-lt"/>
              </a:rPr>
              <a:t>Consume very little energy when radio is idle/inactive </a:t>
            </a:r>
          </a:p>
          <a:p>
            <a:pPr eaLnBrk="1" hangingPunct="1">
              <a:lnSpc>
                <a:spcPct val="90000"/>
              </a:lnSpc>
            </a:pPr>
            <a:r>
              <a:rPr lang="en-US" dirty="0">
                <a:latin typeface="+mj-lt"/>
              </a:rPr>
              <a:t>Problem: </a:t>
            </a:r>
          </a:p>
          <a:p>
            <a:pPr lvl="1" eaLnBrk="1" hangingPunct="1">
              <a:lnSpc>
                <a:spcPct val="90000"/>
              </a:lnSpc>
            </a:pPr>
            <a:r>
              <a:rPr lang="en-US" dirty="0">
                <a:solidFill>
                  <a:srgbClr val="FF0000"/>
                </a:solidFill>
                <a:latin typeface="+mj-lt"/>
              </a:rPr>
              <a:t>When to wakeup?</a:t>
            </a:r>
          </a:p>
          <a:p>
            <a:pPr eaLnBrk="1" hangingPunct="1">
              <a:lnSpc>
                <a:spcPct val="90000"/>
              </a:lnSpc>
            </a:pPr>
            <a:r>
              <a:rPr lang="en-US" dirty="0">
                <a:latin typeface="+mj-lt"/>
              </a:rPr>
              <a:t>Requirements: </a:t>
            </a:r>
          </a:p>
          <a:p>
            <a:pPr lvl="1" eaLnBrk="1" hangingPunct="1">
              <a:lnSpc>
                <a:spcPct val="90000"/>
              </a:lnSpc>
            </a:pPr>
            <a:r>
              <a:rPr lang="en-US" dirty="0">
                <a:solidFill>
                  <a:srgbClr val="FF0000"/>
                </a:solidFill>
                <a:latin typeface="+mj-lt"/>
              </a:rPr>
              <a:t>Wakeup schedule must be coordinated</a:t>
            </a:r>
          </a:p>
          <a:p>
            <a:pPr lvl="1" eaLnBrk="1" hangingPunct="1">
              <a:lnSpc>
                <a:spcPct val="90000"/>
              </a:lnSpc>
            </a:pPr>
            <a:r>
              <a:rPr lang="en-US" dirty="0">
                <a:solidFill>
                  <a:srgbClr val="FF0000"/>
                </a:solidFill>
                <a:latin typeface="+mj-lt"/>
              </a:rPr>
              <a:t>The “right” nodes must wake up at the “right” 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blinds(horizontal)">
                                      <p:cBhvr>
                                        <p:cTn id="7" dur="500"/>
                                        <p:tgtEl>
                                          <p:spTgt spid="112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8">
                                            <p:txEl>
                                              <p:pRg st="1" end="1"/>
                                            </p:txEl>
                                          </p:spTgt>
                                        </p:tgtEl>
                                        <p:attrNameLst>
                                          <p:attrName>style.visibility</p:attrName>
                                        </p:attrNameLst>
                                      </p:cBhvr>
                                      <p:to>
                                        <p:strVal val="visible"/>
                                      </p:to>
                                    </p:set>
                                    <p:animEffect transition="in" filter="blinds(horizontal)">
                                      <p:cBhvr>
                                        <p:cTn id="12" dur="500"/>
                                        <p:tgtEl>
                                          <p:spTgt spid="112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8">
                                            <p:txEl>
                                              <p:pRg st="2" end="2"/>
                                            </p:txEl>
                                          </p:spTgt>
                                        </p:tgtEl>
                                        <p:attrNameLst>
                                          <p:attrName>style.visibility</p:attrName>
                                        </p:attrNameLst>
                                      </p:cBhvr>
                                      <p:to>
                                        <p:strVal val="visible"/>
                                      </p:to>
                                    </p:set>
                                    <p:animEffect transition="in" filter="blinds(horizontal)">
                                      <p:cBhvr>
                                        <p:cTn id="17" dur="500"/>
                                        <p:tgtEl>
                                          <p:spTgt spid="11268">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20" dur="500"/>
                                        <p:tgtEl>
                                          <p:spTgt spid="11268">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68">
                                            <p:txEl>
                                              <p:pRg st="4" end="4"/>
                                            </p:txEl>
                                          </p:spTgt>
                                        </p:tgtEl>
                                        <p:attrNameLst>
                                          <p:attrName>style.visibility</p:attrName>
                                        </p:attrNameLst>
                                      </p:cBhvr>
                                      <p:to>
                                        <p:strVal val="visible"/>
                                      </p:to>
                                    </p:set>
                                    <p:animEffect transition="in" filter="blinds(horizontal)">
                                      <p:cBhvr>
                                        <p:cTn id="25" dur="500"/>
                                        <p:tgtEl>
                                          <p:spTgt spid="11268">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268">
                                            <p:txEl>
                                              <p:pRg st="5" end="5"/>
                                            </p:txEl>
                                          </p:spTgt>
                                        </p:tgtEl>
                                        <p:attrNameLst>
                                          <p:attrName>style.visibility</p:attrName>
                                        </p:attrNameLst>
                                      </p:cBhvr>
                                      <p:to>
                                        <p:strVal val="visible"/>
                                      </p:to>
                                    </p:set>
                                    <p:animEffect transition="in" filter="blinds(horizontal)">
                                      <p:cBhvr>
                                        <p:cTn id="28" dur="500"/>
                                        <p:tgtEl>
                                          <p:spTgt spid="11268">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268">
                                            <p:txEl>
                                              <p:pRg st="6" end="6"/>
                                            </p:txEl>
                                          </p:spTgt>
                                        </p:tgtEl>
                                        <p:attrNameLst>
                                          <p:attrName>style.visibility</p:attrName>
                                        </p:attrNameLst>
                                      </p:cBhvr>
                                      <p:to>
                                        <p:strVal val="visible"/>
                                      </p:to>
                                    </p:set>
                                    <p:animEffect transition="in" filter="blinds(horizontal)">
                                      <p:cBhvr>
                                        <p:cTn id="33" dur="500"/>
                                        <p:tgtEl>
                                          <p:spTgt spid="11268">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268">
                                            <p:txEl>
                                              <p:pRg st="7" end="7"/>
                                            </p:txEl>
                                          </p:spTgt>
                                        </p:tgtEl>
                                        <p:attrNameLst>
                                          <p:attrName>style.visibility</p:attrName>
                                        </p:attrNameLst>
                                      </p:cBhvr>
                                      <p:to>
                                        <p:strVal val="visible"/>
                                      </p:to>
                                    </p:set>
                                    <p:animEffect transition="in" filter="blinds(horizontal)">
                                      <p:cBhvr>
                                        <p:cTn id="36" dur="500"/>
                                        <p:tgtEl>
                                          <p:spTgt spid="11268">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268">
                                            <p:txEl>
                                              <p:pRg st="8" end="8"/>
                                            </p:txEl>
                                          </p:spTgt>
                                        </p:tgtEl>
                                        <p:attrNameLst>
                                          <p:attrName>style.visibility</p:attrName>
                                        </p:attrNameLst>
                                      </p:cBhvr>
                                      <p:to>
                                        <p:strVal val="visible"/>
                                      </p:to>
                                    </p:set>
                                    <p:animEffect transition="in" filter="blinds(horizontal)">
                                      <p:cBhvr>
                                        <p:cTn id="39" dur="500"/>
                                        <p:tgtEl>
                                          <p:spTgt spid="1126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Let's consider Aloha protocol</a:t>
            </a:r>
          </a:p>
        </p:txBody>
      </p:sp>
      <p:sp>
        <p:nvSpPr>
          <p:cNvPr id="13315" name="Rectangle 3"/>
          <p:cNvSpPr>
            <a:spLocks noGrp="1" noChangeArrowheads="1"/>
          </p:cNvSpPr>
          <p:nvPr>
            <p:ph idx="1"/>
          </p:nvPr>
        </p:nvSpPr>
        <p:spPr>
          <a:xfrm>
            <a:off x="838199" y="1690688"/>
            <a:ext cx="10823089" cy="4398140"/>
          </a:xfrm>
        </p:spPr>
        <p:txBody>
          <a:bodyPr>
            <a:noAutofit/>
          </a:bodyPr>
          <a:lstStyle/>
          <a:p>
            <a:pPr eaLnBrk="1" hangingPunct="1"/>
            <a:r>
              <a:rPr lang="en-US" dirty="0">
                <a:latin typeface="+mj-lt"/>
              </a:rPr>
              <a:t>Consider the simplest MAC protocol – ALOHA</a:t>
            </a:r>
          </a:p>
          <a:p>
            <a:pPr lvl="1"/>
            <a:r>
              <a:rPr lang="en-US" dirty="0">
                <a:latin typeface="+mj-lt"/>
              </a:rPr>
              <a:t>No change to the protocol: when a node wants to transmit, it does</a:t>
            </a:r>
          </a:p>
          <a:p>
            <a:endParaRPr lang="en-US" dirty="0">
              <a:latin typeface="+mj-lt"/>
            </a:endParaRPr>
          </a:p>
          <a:p>
            <a:r>
              <a:rPr lang="en-US" dirty="0">
                <a:latin typeface="+mj-lt"/>
              </a:rPr>
              <a:t>Does it work?</a:t>
            </a:r>
          </a:p>
          <a:p>
            <a:pPr lvl="1"/>
            <a:r>
              <a:rPr lang="en-US" sz="2800" dirty="0">
                <a:latin typeface="+mj-lt"/>
              </a:rPr>
              <a:t>Works when</a:t>
            </a:r>
          </a:p>
          <a:p>
            <a:pPr lvl="2"/>
            <a:r>
              <a:rPr lang="en-US" sz="2800" dirty="0">
                <a:latin typeface="+mj-lt"/>
              </a:rPr>
              <a:t>There is no contention (usually true when utilization is low)</a:t>
            </a:r>
          </a:p>
          <a:p>
            <a:pPr lvl="2"/>
            <a:r>
              <a:rPr lang="en-US" sz="2800" dirty="0">
                <a:latin typeface="+mj-lt"/>
              </a:rPr>
              <a:t>The receiver is listening (may not be true with duty cycle)</a:t>
            </a:r>
          </a:p>
          <a:p>
            <a:pPr marL="0" indent="0" eaLnBrk="1" hangingPunct="1">
              <a:buNone/>
            </a:pPr>
            <a:endParaRPr lang="en-US" sz="2400" dirty="0">
              <a:solidFill>
                <a:srgbClr val="0070C0"/>
              </a:solidFill>
            </a:endParaRPr>
          </a:p>
          <a:p>
            <a:pPr eaLnBrk="1" hangingPunct="1"/>
            <a:r>
              <a:rPr lang="en-US" dirty="0">
                <a:solidFill>
                  <a:srgbClr val="FF0000"/>
                </a:solidFill>
                <a:latin typeface="+mj-lt"/>
              </a:rPr>
              <a:t>How to convert ALOHA to work with duty cycle?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9EB7-73D4-4E5F-AA13-CE7B36637395}"/>
              </a:ext>
            </a:extLst>
          </p:cNvPr>
          <p:cNvSpPr>
            <a:spLocks noGrp="1"/>
          </p:cNvSpPr>
          <p:nvPr>
            <p:ph type="title"/>
          </p:nvPr>
        </p:nvSpPr>
        <p:spPr>
          <a:xfrm>
            <a:off x="1015156" y="88501"/>
            <a:ext cx="7647756" cy="1485900"/>
          </a:xfrm>
        </p:spPr>
        <p:txBody>
          <a:bodyPr/>
          <a:lstStyle/>
          <a:p>
            <a:r>
              <a:rPr lang="en-US" dirty="0"/>
              <a:t>Aloha with Preamble Sampling</a:t>
            </a:r>
            <a:endParaRPr lang="en-SG" dirty="0"/>
          </a:p>
        </p:txBody>
      </p:sp>
      <p:sp>
        <p:nvSpPr>
          <p:cNvPr id="4" name="Slide Number Placeholder 3">
            <a:extLst>
              <a:ext uri="{FF2B5EF4-FFF2-40B4-BE49-F238E27FC236}">
                <a16:creationId xmlns:a16="http://schemas.microsoft.com/office/drawing/2014/main" id="{B3F3374E-0505-4A95-A6F8-DDE05EA34A43}"/>
              </a:ext>
            </a:extLst>
          </p:cNvPr>
          <p:cNvSpPr>
            <a:spLocks noGrp="1"/>
          </p:cNvSpPr>
          <p:nvPr>
            <p:ph type="sldNum" sz="quarter" idx="12"/>
          </p:nvPr>
        </p:nvSpPr>
        <p:spPr/>
        <p:txBody>
          <a:bodyPr/>
          <a:lstStyle/>
          <a:p>
            <a:fld id="{69E57DC2-970A-4B3E-BB1C-7A09969E49DF}" type="slidenum">
              <a:rPr lang="en-US" smtClean="0">
                <a:solidFill>
                  <a:srgbClr val="191B0E"/>
                </a:solidFill>
              </a:rPr>
              <a:pPr/>
              <a:t>89</a:t>
            </a:fld>
            <a:endParaRPr lang="en-US" dirty="0">
              <a:solidFill>
                <a:srgbClr val="191B0E"/>
              </a:solidFill>
            </a:endParaRPr>
          </a:p>
        </p:txBody>
      </p:sp>
      <p:sp>
        <p:nvSpPr>
          <p:cNvPr id="5" name="Rectangle: Rounded Corners 4">
            <a:extLst>
              <a:ext uri="{FF2B5EF4-FFF2-40B4-BE49-F238E27FC236}">
                <a16:creationId xmlns:a16="http://schemas.microsoft.com/office/drawing/2014/main" id="{5F870439-2C34-468C-B3A6-7653F77CA0F4}"/>
              </a:ext>
            </a:extLst>
          </p:cNvPr>
          <p:cNvSpPr/>
          <p:nvPr/>
        </p:nvSpPr>
        <p:spPr>
          <a:xfrm>
            <a:off x="4655840" y="300609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6" name="Rectangle: Rounded Corners 5">
            <a:extLst>
              <a:ext uri="{FF2B5EF4-FFF2-40B4-BE49-F238E27FC236}">
                <a16:creationId xmlns:a16="http://schemas.microsoft.com/office/drawing/2014/main" id="{54C01293-D3C5-4B6B-A1EC-5A23E19E4E5A}"/>
              </a:ext>
            </a:extLst>
          </p:cNvPr>
          <p:cNvSpPr/>
          <p:nvPr/>
        </p:nvSpPr>
        <p:spPr>
          <a:xfrm>
            <a:off x="6888088" y="299695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8" name="TextBox 7">
            <a:extLst>
              <a:ext uri="{FF2B5EF4-FFF2-40B4-BE49-F238E27FC236}">
                <a16:creationId xmlns:a16="http://schemas.microsoft.com/office/drawing/2014/main" id="{90DDE060-F4A7-40B0-97C6-648C432D1E3F}"/>
              </a:ext>
            </a:extLst>
          </p:cNvPr>
          <p:cNvSpPr txBox="1"/>
          <p:nvPr/>
        </p:nvSpPr>
        <p:spPr>
          <a:xfrm>
            <a:off x="2007487" y="302729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36B1435B-F8C3-4B4F-858A-F228C805F9DC}"/>
              </a:ext>
            </a:extLst>
          </p:cNvPr>
          <p:cNvSpPr txBox="1"/>
          <p:nvPr/>
        </p:nvSpPr>
        <p:spPr>
          <a:xfrm>
            <a:off x="1703513" y="1747366"/>
            <a:ext cx="984693" cy="369332"/>
          </a:xfrm>
          <a:prstGeom prst="rect">
            <a:avLst/>
          </a:prstGeom>
          <a:noFill/>
        </p:spPr>
        <p:txBody>
          <a:bodyPr wrap="none" rtlCol="0">
            <a:spAutoFit/>
          </a:bodyPr>
          <a:lstStyle/>
          <a:p>
            <a:r>
              <a:rPr lang="en-SG" dirty="0">
                <a:solidFill>
                  <a:srgbClr val="0070C0"/>
                </a:solidFill>
              </a:rPr>
              <a:t>Receiver</a:t>
            </a:r>
          </a:p>
        </p:txBody>
      </p:sp>
      <p:cxnSp>
        <p:nvCxnSpPr>
          <p:cNvPr id="12" name="Straight Connector 11">
            <a:extLst>
              <a:ext uri="{FF2B5EF4-FFF2-40B4-BE49-F238E27FC236}">
                <a16:creationId xmlns:a16="http://schemas.microsoft.com/office/drawing/2014/main" id="{A78B8363-BB2F-42A0-8376-DE6BCDD30CDE}"/>
              </a:ext>
            </a:extLst>
          </p:cNvPr>
          <p:cNvCxnSpPr>
            <a:cxnSpLocks/>
          </p:cNvCxnSpPr>
          <p:nvPr/>
        </p:nvCxnSpPr>
        <p:spPr>
          <a:xfrm flipV="1">
            <a:off x="3081366" y="1971240"/>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79D2B03-7762-4C1F-A89D-EF819F127201}"/>
              </a:ext>
            </a:extLst>
          </p:cNvPr>
          <p:cNvSpPr/>
          <p:nvPr/>
        </p:nvSpPr>
        <p:spPr>
          <a:xfrm flipH="1">
            <a:off x="3225382" y="1539192"/>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5831240-023C-40F8-8937-0AA0CDCDC3BD}"/>
              </a:ext>
            </a:extLst>
          </p:cNvPr>
          <p:cNvSpPr txBox="1"/>
          <p:nvPr/>
        </p:nvSpPr>
        <p:spPr>
          <a:xfrm>
            <a:off x="2861755" y="1200637"/>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25506563-FF9C-441F-ACFC-5F9DBC603F5E}"/>
              </a:ext>
            </a:extLst>
          </p:cNvPr>
          <p:cNvSpPr/>
          <p:nvPr/>
        </p:nvSpPr>
        <p:spPr>
          <a:xfrm flipH="1">
            <a:off x="5375920"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66C1E50-139E-4CA4-86A5-7EAF3D2260F8}"/>
              </a:ext>
            </a:extLst>
          </p:cNvPr>
          <p:cNvSpPr txBox="1"/>
          <p:nvPr/>
        </p:nvSpPr>
        <p:spPr>
          <a:xfrm>
            <a:off x="5018965"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18" name="Rectangle: Rounded Corners 17">
            <a:extLst>
              <a:ext uri="{FF2B5EF4-FFF2-40B4-BE49-F238E27FC236}">
                <a16:creationId xmlns:a16="http://schemas.microsoft.com/office/drawing/2014/main" id="{59DAFB83-E026-4BB2-9C98-243F408D781F}"/>
              </a:ext>
            </a:extLst>
          </p:cNvPr>
          <p:cNvSpPr/>
          <p:nvPr/>
        </p:nvSpPr>
        <p:spPr>
          <a:xfrm flipH="1">
            <a:off x="7533076"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09BE3D1-287D-4B96-9811-D890A84C8DD5}"/>
              </a:ext>
            </a:extLst>
          </p:cNvPr>
          <p:cNvSpPr txBox="1"/>
          <p:nvPr/>
        </p:nvSpPr>
        <p:spPr>
          <a:xfrm>
            <a:off x="7176121" y="1168416"/>
            <a:ext cx="819455" cy="338554"/>
          </a:xfrm>
          <a:prstGeom prst="rect">
            <a:avLst/>
          </a:prstGeom>
          <a:noFill/>
        </p:spPr>
        <p:txBody>
          <a:bodyPr wrap="none" rtlCol="0">
            <a:spAutoFit/>
          </a:bodyPr>
          <a:lstStyle/>
          <a:p>
            <a:r>
              <a:rPr lang="en-SG" sz="1600" dirty="0">
                <a:solidFill>
                  <a:srgbClr val="0070C0"/>
                </a:solidFill>
              </a:rPr>
              <a:t>Sensing</a:t>
            </a:r>
          </a:p>
        </p:txBody>
      </p:sp>
      <p:sp>
        <p:nvSpPr>
          <p:cNvPr id="21" name="Rectangle: Rounded Corners 20">
            <a:extLst>
              <a:ext uri="{FF2B5EF4-FFF2-40B4-BE49-F238E27FC236}">
                <a16:creationId xmlns:a16="http://schemas.microsoft.com/office/drawing/2014/main" id="{D473D891-686C-4BDD-994A-3DFFBC9C1DB3}"/>
              </a:ext>
            </a:extLst>
          </p:cNvPr>
          <p:cNvSpPr/>
          <p:nvPr/>
        </p:nvSpPr>
        <p:spPr>
          <a:xfrm flipH="1">
            <a:off x="9687202" y="153910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810ACF5-0C0A-48E0-B09C-6C25E48EE0E9}"/>
              </a:ext>
            </a:extLst>
          </p:cNvPr>
          <p:cNvSpPr txBox="1"/>
          <p:nvPr/>
        </p:nvSpPr>
        <p:spPr>
          <a:xfrm>
            <a:off x="9330247" y="1180341"/>
            <a:ext cx="819455" cy="338554"/>
          </a:xfrm>
          <a:prstGeom prst="rect">
            <a:avLst/>
          </a:prstGeom>
          <a:noFill/>
        </p:spPr>
        <p:txBody>
          <a:bodyPr wrap="none" rtlCol="0">
            <a:spAutoFit/>
          </a:bodyPr>
          <a:lstStyle/>
          <a:p>
            <a:r>
              <a:rPr lang="en-SG" sz="1600" dirty="0">
                <a:solidFill>
                  <a:srgbClr val="0070C0"/>
                </a:solidFill>
              </a:rPr>
              <a:t>Sensing</a:t>
            </a:r>
          </a:p>
        </p:txBody>
      </p:sp>
      <p:sp>
        <p:nvSpPr>
          <p:cNvPr id="24" name="TextBox 23">
            <a:extLst>
              <a:ext uri="{FF2B5EF4-FFF2-40B4-BE49-F238E27FC236}">
                <a16:creationId xmlns:a16="http://schemas.microsoft.com/office/drawing/2014/main" id="{618E0298-D963-4282-8B72-CEC0D24BA02D}"/>
              </a:ext>
            </a:extLst>
          </p:cNvPr>
          <p:cNvSpPr txBox="1"/>
          <p:nvPr/>
        </p:nvSpPr>
        <p:spPr>
          <a:xfrm>
            <a:off x="1775521" y="4007950"/>
            <a:ext cx="1154611" cy="369332"/>
          </a:xfrm>
          <a:prstGeom prst="rect">
            <a:avLst/>
          </a:prstGeom>
          <a:noFill/>
        </p:spPr>
        <p:txBody>
          <a:bodyPr wrap="none" rtlCol="0">
            <a:spAutoFit/>
          </a:bodyPr>
          <a:lstStyle/>
          <a:p>
            <a:r>
              <a:rPr lang="en-SG" dirty="0">
                <a:solidFill>
                  <a:srgbClr val="0070C0"/>
                </a:solidFill>
              </a:rPr>
              <a:t>Receiver 1</a:t>
            </a:r>
          </a:p>
        </p:txBody>
      </p:sp>
      <p:cxnSp>
        <p:nvCxnSpPr>
          <p:cNvPr id="25" name="Straight Connector 24">
            <a:extLst>
              <a:ext uri="{FF2B5EF4-FFF2-40B4-BE49-F238E27FC236}">
                <a16:creationId xmlns:a16="http://schemas.microsoft.com/office/drawing/2014/main" id="{6E51F917-2909-46EB-8FB7-F765F773C2C3}"/>
              </a:ext>
            </a:extLst>
          </p:cNvPr>
          <p:cNvCxnSpPr>
            <a:cxnSpLocks/>
          </p:cNvCxnSpPr>
          <p:nvPr/>
        </p:nvCxnSpPr>
        <p:spPr>
          <a:xfrm flipV="1">
            <a:off x="3153374" y="426144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B8202B12-2245-46B2-8453-646EA85440E5}"/>
              </a:ext>
            </a:extLst>
          </p:cNvPr>
          <p:cNvSpPr/>
          <p:nvPr/>
        </p:nvSpPr>
        <p:spPr>
          <a:xfrm flipH="1">
            <a:off x="3297390" y="37997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6C1469CC-13D6-4B08-AA5D-B8880BF4D508}"/>
              </a:ext>
            </a:extLst>
          </p:cNvPr>
          <p:cNvSpPr txBox="1"/>
          <p:nvPr/>
        </p:nvSpPr>
        <p:spPr>
          <a:xfrm>
            <a:off x="2933763" y="3461221"/>
            <a:ext cx="819455" cy="338554"/>
          </a:xfrm>
          <a:prstGeom prst="rect">
            <a:avLst/>
          </a:prstGeom>
          <a:noFill/>
        </p:spPr>
        <p:txBody>
          <a:bodyPr wrap="none" rtlCol="0">
            <a:spAutoFit/>
          </a:bodyPr>
          <a:lstStyle/>
          <a:p>
            <a:r>
              <a:rPr lang="en-SG" sz="1600" dirty="0">
                <a:solidFill>
                  <a:srgbClr val="0070C0"/>
                </a:solidFill>
              </a:rPr>
              <a:t>Sensing</a:t>
            </a:r>
          </a:p>
        </p:txBody>
      </p:sp>
      <p:sp>
        <p:nvSpPr>
          <p:cNvPr id="28" name="Rectangle: Rounded Corners 27">
            <a:extLst>
              <a:ext uri="{FF2B5EF4-FFF2-40B4-BE49-F238E27FC236}">
                <a16:creationId xmlns:a16="http://schemas.microsoft.com/office/drawing/2014/main" id="{A71D2043-D388-488A-AAC4-92CF20FE351B}"/>
              </a:ext>
            </a:extLst>
          </p:cNvPr>
          <p:cNvSpPr/>
          <p:nvPr/>
        </p:nvSpPr>
        <p:spPr>
          <a:xfrm flipH="1">
            <a:off x="5447928" y="3745370"/>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6D51DD92-8884-4977-978D-0FDCBB516BFF}"/>
              </a:ext>
            </a:extLst>
          </p:cNvPr>
          <p:cNvSpPr txBox="1"/>
          <p:nvPr/>
        </p:nvSpPr>
        <p:spPr>
          <a:xfrm>
            <a:off x="5744880" y="3799775"/>
            <a:ext cx="819455" cy="338554"/>
          </a:xfrm>
          <a:prstGeom prst="rect">
            <a:avLst/>
          </a:prstGeom>
          <a:noFill/>
        </p:spPr>
        <p:txBody>
          <a:bodyPr wrap="none" rtlCol="0">
            <a:spAutoFit/>
          </a:bodyPr>
          <a:lstStyle/>
          <a:p>
            <a:r>
              <a:rPr lang="en-SG" sz="1600" dirty="0">
                <a:solidFill>
                  <a:srgbClr val="0070C0"/>
                </a:solidFill>
              </a:rPr>
              <a:t>Sensing</a:t>
            </a:r>
          </a:p>
        </p:txBody>
      </p:sp>
      <p:sp>
        <p:nvSpPr>
          <p:cNvPr id="35" name="Rectangle: Rounded Corners 34">
            <a:extLst>
              <a:ext uri="{FF2B5EF4-FFF2-40B4-BE49-F238E27FC236}">
                <a16:creationId xmlns:a16="http://schemas.microsoft.com/office/drawing/2014/main" id="{6C8B969E-DEFB-4199-887F-E38617149735}"/>
              </a:ext>
            </a:extLst>
          </p:cNvPr>
          <p:cNvSpPr/>
          <p:nvPr/>
        </p:nvSpPr>
        <p:spPr>
          <a:xfrm>
            <a:off x="7896200" y="373472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36" name="Rectangle: Rounded Corners 35">
            <a:extLst>
              <a:ext uri="{FF2B5EF4-FFF2-40B4-BE49-F238E27FC236}">
                <a16:creationId xmlns:a16="http://schemas.microsoft.com/office/drawing/2014/main" id="{FFA78697-2609-4856-B722-A8DAC6390CEB}"/>
              </a:ext>
            </a:extLst>
          </p:cNvPr>
          <p:cNvSpPr/>
          <p:nvPr/>
        </p:nvSpPr>
        <p:spPr>
          <a:xfrm>
            <a:off x="6888088" y="376117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37" name="TextBox 36">
            <a:extLst>
              <a:ext uri="{FF2B5EF4-FFF2-40B4-BE49-F238E27FC236}">
                <a16:creationId xmlns:a16="http://schemas.microsoft.com/office/drawing/2014/main" id="{3838C943-5B6E-4726-ABE3-F32BE5A32FB7}"/>
              </a:ext>
            </a:extLst>
          </p:cNvPr>
          <p:cNvSpPr txBox="1"/>
          <p:nvPr/>
        </p:nvSpPr>
        <p:spPr>
          <a:xfrm>
            <a:off x="1703513" y="5116703"/>
            <a:ext cx="1154611" cy="369332"/>
          </a:xfrm>
          <a:prstGeom prst="rect">
            <a:avLst/>
          </a:prstGeom>
          <a:noFill/>
        </p:spPr>
        <p:txBody>
          <a:bodyPr wrap="none" rtlCol="0">
            <a:spAutoFit/>
          </a:bodyPr>
          <a:lstStyle/>
          <a:p>
            <a:r>
              <a:rPr lang="en-SG" dirty="0">
                <a:solidFill>
                  <a:srgbClr val="0070C0"/>
                </a:solidFill>
              </a:rPr>
              <a:t>Receiver 2</a:t>
            </a:r>
          </a:p>
        </p:txBody>
      </p:sp>
      <p:cxnSp>
        <p:nvCxnSpPr>
          <p:cNvPr id="38" name="Straight Connector 37">
            <a:extLst>
              <a:ext uri="{FF2B5EF4-FFF2-40B4-BE49-F238E27FC236}">
                <a16:creationId xmlns:a16="http://schemas.microsoft.com/office/drawing/2014/main" id="{96EE8F1D-0926-4C4F-9C3F-D21FC7582CF3}"/>
              </a:ext>
            </a:extLst>
          </p:cNvPr>
          <p:cNvCxnSpPr>
            <a:cxnSpLocks/>
          </p:cNvCxnSpPr>
          <p:nvPr/>
        </p:nvCxnSpPr>
        <p:spPr>
          <a:xfrm flipV="1">
            <a:off x="2999656" y="5540805"/>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92F22DC-9966-45E6-9353-9B96047E96E0}"/>
              </a:ext>
            </a:extLst>
          </p:cNvPr>
          <p:cNvSpPr/>
          <p:nvPr/>
        </p:nvSpPr>
        <p:spPr>
          <a:xfrm flipH="1">
            <a:off x="4465600" y="5108757"/>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9F8445A3-6FD9-473C-863A-CECF6E00C299}"/>
              </a:ext>
            </a:extLst>
          </p:cNvPr>
          <p:cNvSpPr txBox="1"/>
          <p:nvPr/>
        </p:nvSpPr>
        <p:spPr>
          <a:xfrm>
            <a:off x="4101973" y="4770202"/>
            <a:ext cx="819455" cy="338554"/>
          </a:xfrm>
          <a:prstGeom prst="rect">
            <a:avLst/>
          </a:prstGeom>
          <a:noFill/>
        </p:spPr>
        <p:txBody>
          <a:bodyPr wrap="none" rtlCol="0">
            <a:spAutoFit/>
          </a:bodyPr>
          <a:lstStyle/>
          <a:p>
            <a:r>
              <a:rPr lang="en-SG" sz="1600" dirty="0">
                <a:solidFill>
                  <a:srgbClr val="0070C0"/>
                </a:solidFill>
              </a:rPr>
              <a:t>Sensing</a:t>
            </a:r>
          </a:p>
        </p:txBody>
      </p:sp>
      <p:sp>
        <p:nvSpPr>
          <p:cNvPr id="43" name="Rectangle: Rounded Corners 42">
            <a:extLst>
              <a:ext uri="{FF2B5EF4-FFF2-40B4-BE49-F238E27FC236}">
                <a16:creationId xmlns:a16="http://schemas.microsoft.com/office/drawing/2014/main" id="{CA9A0A90-899F-4090-B373-407D5D046F51}"/>
              </a:ext>
            </a:extLst>
          </p:cNvPr>
          <p:cNvSpPr/>
          <p:nvPr/>
        </p:nvSpPr>
        <p:spPr>
          <a:xfrm flipH="1">
            <a:off x="8773294" y="509674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5E7AB9B2-4B1F-41E8-9101-D891F57B834F}"/>
              </a:ext>
            </a:extLst>
          </p:cNvPr>
          <p:cNvSpPr txBox="1"/>
          <p:nvPr/>
        </p:nvSpPr>
        <p:spPr>
          <a:xfrm>
            <a:off x="8416339" y="4737981"/>
            <a:ext cx="819455" cy="338554"/>
          </a:xfrm>
          <a:prstGeom prst="rect">
            <a:avLst/>
          </a:prstGeom>
          <a:noFill/>
        </p:spPr>
        <p:txBody>
          <a:bodyPr wrap="none" rtlCol="0">
            <a:spAutoFit/>
          </a:bodyPr>
          <a:lstStyle/>
          <a:p>
            <a:r>
              <a:rPr lang="en-SG" sz="1600" dirty="0">
                <a:solidFill>
                  <a:srgbClr val="0070C0"/>
                </a:solidFill>
              </a:rPr>
              <a:t>Sensing</a:t>
            </a:r>
          </a:p>
        </p:txBody>
      </p:sp>
      <p:sp>
        <p:nvSpPr>
          <p:cNvPr id="47" name="TextBox 46">
            <a:extLst>
              <a:ext uri="{FF2B5EF4-FFF2-40B4-BE49-F238E27FC236}">
                <a16:creationId xmlns:a16="http://schemas.microsoft.com/office/drawing/2014/main" id="{D303B7A6-865F-4999-91EC-E952D5C8836B}"/>
              </a:ext>
            </a:extLst>
          </p:cNvPr>
          <p:cNvSpPr txBox="1"/>
          <p:nvPr/>
        </p:nvSpPr>
        <p:spPr>
          <a:xfrm>
            <a:off x="3753218" y="5778719"/>
            <a:ext cx="5031634" cy="369332"/>
          </a:xfrm>
          <a:prstGeom prst="rect">
            <a:avLst/>
          </a:prstGeom>
          <a:noFill/>
        </p:spPr>
        <p:txBody>
          <a:bodyPr wrap="none" rtlCol="0">
            <a:spAutoFit/>
          </a:bodyPr>
          <a:lstStyle/>
          <a:p>
            <a:r>
              <a:rPr lang="en-SG" dirty="0">
                <a:solidFill>
                  <a:srgbClr val="FF0000"/>
                </a:solidFill>
              </a:rPr>
              <a:t>(Possible we can miss the preamble and thus data?)</a:t>
            </a:r>
          </a:p>
        </p:txBody>
      </p:sp>
      <p:sp>
        <p:nvSpPr>
          <p:cNvPr id="48" name="Rectangle: Rounded Corners 47">
            <a:extLst>
              <a:ext uri="{FF2B5EF4-FFF2-40B4-BE49-F238E27FC236}">
                <a16:creationId xmlns:a16="http://schemas.microsoft.com/office/drawing/2014/main" id="{D095215E-4E7E-499C-8690-E702031685B1}"/>
              </a:ext>
            </a:extLst>
          </p:cNvPr>
          <p:cNvSpPr/>
          <p:nvPr/>
        </p:nvSpPr>
        <p:spPr>
          <a:xfrm flipH="1">
            <a:off x="9757324" y="378776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39CF0591-4098-4889-8D4A-2CD9697BA224}"/>
              </a:ext>
            </a:extLst>
          </p:cNvPr>
          <p:cNvSpPr txBox="1"/>
          <p:nvPr/>
        </p:nvSpPr>
        <p:spPr>
          <a:xfrm>
            <a:off x="9400369" y="3429000"/>
            <a:ext cx="819455" cy="338554"/>
          </a:xfrm>
          <a:prstGeom prst="rect">
            <a:avLst/>
          </a:prstGeom>
          <a:noFill/>
        </p:spPr>
        <p:txBody>
          <a:bodyPr wrap="none" rtlCol="0">
            <a:spAutoFit/>
          </a:bodyPr>
          <a:lstStyle/>
          <a:p>
            <a:r>
              <a:rPr lang="en-SG" sz="1600" dirty="0">
                <a:solidFill>
                  <a:srgbClr val="0070C0"/>
                </a:solidFill>
              </a:rPr>
              <a:t>Sensing</a:t>
            </a:r>
          </a:p>
        </p:txBody>
      </p:sp>
    </p:spTree>
    <p:extLst>
      <p:ext uri="{BB962C8B-B14F-4D97-AF65-F5344CB8AC3E}">
        <p14:creationId xmlns:p14="http://schemas.microsoft.com/office/powerpoint/2010/main" val="625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p:bldP spid="16" grpId="0" animBg="1"/>
      <p:bldP spid="17" grpId="0"/>
      <p:bldP spid="18" grpId="0" animBg="1"/>
      <p:bldP spid="19" grpId="0"/>
      <p:bldP spid="21" grpId="0" animBg="1"/>
      <p:bldP spid="22" grpId="0"/>
      <p:bldP spid="24" grpId="0"/>
      <p:bldP spid="26" grpId="0" animBg="1"/>
      <p:bldP spid="27" grpId="0"/>
      <p:bldP spid="28" grpId="0" animBg="1"/>
      <p:bldP spid="29" grpId="0"/>
      <p:bldP spid="35" grpId="0" animBg="1"/>
      <p:bldP spid="36" grpId="0" animBg="1"/>
      <p:bldP spid="37" grpId="0"/>
      <p:bldP spid="39" grpId="0" animBg="1"/>
      <p:bldP spid="40" grpId="0"/>
      <p:bldP spid="43" grpId="0" animBg="1"/>
      <p:bldP spid="44" grpId="0"/>
      <p:bldP spid="47" grpId="0"/>
      <p:bldP spid="48" grpId="0" animBg="1"/>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9</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95300" y="276228"/>
            <a:ext cx="7200900" cy="850900"/>
          </a:xfrm>
        </p:spPr>
        <p:txBody>
          <a:bodyPr/>
          <a:lstStyle/>
          <a:p>
            <a:pPr eaLnBrk="1" hangingPunct="1"/>
            <a:r>
              <a:rPr lang="en-US" dirty="0"/>
              <a:t>Aloha with Preamble Sampling</a:t>
            </a:r>
          </a:p>
        </p:txBody>
      </p:sp>
      <p:sp>
        <p:nvSpPr>
          <p:cNvPr id="14339" name="Rectangle 5"/>
          <p:cNvSpPr>
            <a:spLocks noChangeArrowheads="1"/>
          </p:cNvSpPr>
          <p:nvPr/>
        </p:nvSpPr>
        <p:spPr bwMode="auto">
          <a:xfrm>
            <a:off x="695300" y="3567683"/>
            <a:ext cx="10720988"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800" dirty="0">
                <a:latin typeface="+mj-lt"/>
              </a:rPr>
              <a:t> Each receiver periodically (every </a:t>
            </a:r>
            <a:r>
              <a:rPr lang="en-US" sz="2800" dirty="0" err="1">
                <a:latin typeface="+mj-lt"/>
              </a:rPr>
              <a:t>Tp</a:t>
            </a:r>
            <a:r>
              <a:rPr lang="en-US" sz="2800" dirty="0">
                <a:latin typeface="+mj-lt"/>
              </a:rPr>
              <a:t>) wakes up to check if the channel is busy for a duration of (Ts)</a:t>
            </a:r>
          </a:p>
          <a:p>
            <a:pPr lvl="1">
              <a:buFontTx/>
              <a:buChar char="•"/>
            </a:pPr>
            <a:r>
              <a:rPr lang="en-US" sz="2400" dirty="0">
                <a:latin typeface="+mj-lt"/>
              </a:rPr>
              <a:t> If channel is busy, stays in listening mode until destination of data is known (transmitted), else go back to sleep for a period of (</a:t>
            </a:r>
            <a:r>
              <a:rPr lang="en-US" sz="2400" dirty="0" err="1">
                <a:latin typeface="+mj-lt"/>
              </a:rPr>
              <a:t>Tp</a:t>
            </a:r>
            <a:r>
              <a:rPr lang="en-US" sz="2400" dirty="0">
                <a:latin typeface="+mj-lt"/>
              </a:rPr>
              <a:t>-Ts)</a:t>
            </a:r>
          </a:p>
          <a:p>
            <a:pPr>
              <a:buFontTx/>
              <a:buChar char="•"/>
            </a:pPr>
            <a:r>
              <a:rPr lang="en-US" sz="2800" dirty="0">
                <a:latin typeface="+mj-lt"/>
              </a:rPr>
              <a:t> Sender transmits a long preamble (</a:t>
            </a:r>
            <a:r>
              <a:rPr lang="en-US" sz="2800" dirty="0" err="1">
                <a:latin typeface="+mj-lt"/>
              </a:rPr>
              <a:t>Tp</a:t>
            </a:r>
            <a:r>
              <a:rPr lang="en-US" sz="2800" dirty="0">
                <a:latin typeface="+mj-lt"/>
              </a:rPr>
              <a:t>), and then send data packet at the end of the preamble period of packet transmission</a:t>
            </a:r>
          </a:p>
          <a:p>
            <a:pPr>
              <a:buFontTx/>
              <a:buChar char="•"/>
            </a:pPr>
            <a:r>
              <a:rPr lang="en-US" dirty="0"/>
              <a:t> </a:t>
            </a:r>
            <a:r>
              <a:rPr lang="en-US" sz="2800" dirty="0">
                <a:solidFill>
                  <a:srgbClr val="0070C0"/>
                </a:solidFill>
              </a:rPr>
              <a:t>Is this protocol energy efficient?</a:t>
            </a:r>
          </a:p>
        </p:txBody>
      </p:sp>
      <p:sp>
        <p:nvSpPr>
          <p:cNvPr id="7" name="Rectangle: Rounded Corners 6">
            <a:extLst>
              <a:ext uri="{FF2B5EF4-FFF2-40B4-BE49-F238E27FC236}">
                <a16:creationId xmlns:a16="http://schemas.microsoft.com/office/drawing/2014/main" id="{1B328725-7395-4430-8315-CEBFC191C777}"/>
              </a:ext>
            </a:extLst>
          </p:cNvPr>
          <p:cNvSpPr/>
          <p:nvPr/>
        </p:nvSpPr>
        <p:spPr>
          <a:xfrm>
            <a:off x="4655840" y="156593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Preamble </a:t>
            </a:r>
          </a:p>
        </p:txBody>
      </p:sp>
      <p:sp>
        <p:nvSpPr>
          <p:cNvPr id="8" name="Rectangle: Rounded Corners 7">
            <a:extLst>
              <a:ext uri="{FF2B5EF4-FFF2-40B4-BE49-F238E27FC236}">
                <a16:creationId xmlns:a16="http://schemas.microsoft.com/office/drawing/2014/main" id="{1AEE8631-33BC-4454-8A43-E718F52A012F}"/>
              </a:ext>
            </a:extLst>
          </p:cNvPr>
          <p:cNvSpPr/>
          <p:nvPr/>
        </p:nvSpPr>
        <p:spPr>
          <a:xfrm>
            <a:off x="6888088" y="155679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Data</a:t>
            </a:r>
          </a:p>
        </p:txBody>
      </p:sp>
      <p:sp>
        <p:nvSpPr>
          <p:cNvPr id="9" name="TextBox 8">
            <a:extLst>
              <a:ext uri="{FF2B5EF4-FFF2-40B4-BE49-F238E27FC236}">
                <a16:creationId xmlns:a16="http://schemas.microsoft.com/office/drawing/2014/main" id="{B362E98A-9AD0-4AB0-BE7A-BE26C650D41C}"/>
              </a:ext>
            </a:extLst>
          </p:cNvPr>
          <p:cNvSpPr txBox="1"/>
          <p:nvPr/>
        </p:nvSpPr>
        <p:spPr>
          <a:xfrm>
            <a:off x="2007487" y="1587131"/>
            <a:ext cx="845103" cy="369332"/>
          </a:xfrm>
          <a:prstGeom prst="rect">
            <a:avLst/>
          </a:prstGeom>
          <a:noFill/>
        </p:spPr>
        <p:txBody>
          <a:bodyPr wrap="none" rtlCol="0">
            <a:spAutoFit/>
          </a:bodyPr>
          <a:lstStyle/>
          <a:p>
            <a:r>
              <a:rPr lang="en-SG" dirty="0">
                <a:solidFill>
                  <a:srgbClr val="0070C0"/>
                </a:solidFill>
              </a:rPr>
              <a:t>Sender</a:t>
            </a:r>
          </a:p>
        </p:txBody>
      </p:sp>
      <p:sp>
        <p:nvSpPr>
          <p:cNvPr id="10" name="TextBox 9">
            <a:extLst>
              <a:ext uri="{FF2B5EF4-FFF2-40B4-BE49-F238E27FC236}">
                <a16:creationId xmlns:a16="http://schemas.microsoft.com/office/drawing/2014/main" id="{727D6A2C-7F8E-4A95-AB9C-5695656D5269}"/>
              </a:ext>
            </a:extLst>
          </p:cNvPr>
          <p:cNvSpPr txBox="1"/>
          <p:nvPr/>
        </p:nvSpPr>
        <p:spPr>
          <a:xfrm>
            <a:off x="1775521" y="2567790"/>
            <a:ext cx="1154611" cy="369332"/>
          </a:xfrm>
          <a:prstGeom prst="rect">
            <a:avLst/>
          </a:prstGeom>
          <a:noFill/>
        </p:spPr>
        <p:txBody>
          <a:bodyPr wrap="none" rtlCol="0">
            <a:spAutoFit/>
          </a:bodyPr>
          <a:lstStyle/>
          <a:p>
            <a:r>
              <a:rPr lang="en-SG" dirty="0">
                <a:solidFill>
                  <a:srgbClr val="0070C0"/>
                </a:solidFill>
              </a:rPr>
              <a:t>Receiver 1</a:t>
            </a:r>
          </a:p>
        </p:txBody>
      </p:sp>
      <p:cxnSp>
        <p:nvCxnSpPr>
          <p:cNvPr id="11" name="Straight Connector 10">
            <a:extLst>
              <a:ext uri="{FF2B5EF4-FFF2-40B4-BE49-F238E27FC236}">
                <a16:creationId xmlns:a16="http://schemas.microsoft.com/office/drawing/2014/main" id="{3F1C8945-0DA7-4133-B6A8-C4201D71FF69}"/>
              </a:ext>
            </a:extLst>
          </p:cNvPr>
          <p:cNvCxnSpPr>
            <a:cxnSpLocks/>
          </p:cNvCxnSpPr>
          <p:nvPr/>
        </p:nvCxnSpPr>
        <p:spPr>
          <a:xfrm flipV="1">
            <a:off x="3153374" y="282128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466367C-3275-49EB-906A-1A5999D45D3F}"/>
              </a:ext>
            </a:extLst>
          </p:cNvPr>
          <p:cNvSpPr/>
          <p:nvPr/>
        </p:nvSpPr>
        <p:spPr>
          <a:xfrm flipH="1">
            <a:off x="3297390" y="235961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F14C3FC-79E6-4416-8A55-06A5844E3FBD}"/>
              </a:ext>
            </a:extLst>
          </p:cNvPr>
          <p:cNvSpPr txBox="1"/>
          <p:nvPr/>
        </p:nvSpPr>
        <p:spPr>
          <a:xfrm>
            <a:off x="2933763" y="2021061"/>
            <a:ext cx="819455" cy="338554"/>
          </a:xfrm>
          <a:prstGeom prst="rect">
            <a:avLst/>
          </a:prstGeom>
          <a:noFill/>
        </p:spPr>
        <p:txBody>
          <a:bodyPr wrap="none" rtlCol="0">
            <a:spAutoFit/>
          </a:bodyPr>
          <a:lstStyle/>
          <a:p>
            <a:r>
              <a:rPr lang="en-SG" sz="1600" dirty="0">
                <a:solidFill>
                  <a:srgbClr val="0070C0"/>
                </a:solidFill>
              </a:rPr>
              <a:t>Sensing</a:t>
            </a:r>
          </a:p>
        </p:txBody>
      </p:sp>
      <p:sp>
        <p:nvSpPr>
          <p:cNvPr id="14" name="Rectangle: Rounded Corners 13">
            <a:extLst>
              <a:ext uri="{FF2B5EF4-FFF2-40B4-BE49-F238E27FC236}">
                <a16:creationId xmlns:a16="http://schemas.microsoft.com/office/drawing/2014/main" id="{5A6A3435-B8FB-46AA-8F85-940D676101E5}"/>
              </a:ext>
            </a:extLst>
          </p:cNvPr>
          <p:cNvSpPr/>
          <p:nvPr/>
        </p:nvSpPr>
        <p:spPr>
          <a:xfrm flipH="1">
            <a:off x="5447928" y="2339738"/>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7BE87D2-F068-4184-9893-6FF47ECEBEA8}"/>
              </a:ext>
            </a:extLst>
          </p:cNvPr>
          <p:cNvSpPr txBox="1"/>
          <p:nvPr/>
        </p:nvSpPr>
        <p:spPr>
          <a:xfrm>
            <a:off x="5744880" y="2359615"/>
            <a:ext cx="819455" cy="338554"/>
          </a:xfrm>
          <a:prstGeom prst="rect">
            <a:avLst/>
          </a:prstGeom>
          <a:noFill/>
        </p:spPr>
        <p:txBody>
          <a:bodyPr wrap="none" rtlCol="0">
            <a:spAutoFit/>
          </a:bodyPr>
          <a:lstStyle/>
          <a:p>
            <a:r>
              <a:rPr lang="en-SG" sz="1600" dirty="0">
                <a:solidFill>
                  <a:srgbClr val="0070C0"/>
                </a:solidFill>
              </a:rPr>
              <a:t>Sensing</a:t>
            </a:r>
          </a:p>
        </p:txBody>
      </p:sp>
      <p:sp>
        <p:nvSpPr>
          <p:cNvPr id="16" name="Rectangle: Rounded Corners 15">
            <a:extLst>
              <a:ext uri="{FF2B5EF4-FFF2-40B4-BE49-F238E27FC236}">
                <a16:creationId xmlns:a16="http://schemas.microsoft.com/office/drawing/2014/main" id="{930CCCBB-2D2E-45E8-AE1F-466CA9E2BBA8}"/>
              </a:ext>
            </a:extLst>
          </p:cNvPr>
          <p:cNvSpPr/>
          <p:nvPr/>
        </p:nvSpPr>
        <p:spPr>
          <a:xfrm>
            <a:off x="7896200" y="229456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ACK</a:t>
            </a:r>
          </a:p>
        </p:txBody>
      </p:sp>
      <p:sp>
        <p:nvSpPr>
          <p:cNvPr id="17" name="Rectangle: Rounded Corners 16">
            <a:extLst>
              <a:ext uri="{FF2B5EF4-FFF2-40B4-BE49-F238E27FC236}">
                <a16:creationId xmlns:a16="http://schemas.microsoft.com/office/drawing/2014/main" id="{04F5909E-23F0-438F-AC3C-9684ECD451D8}"/>
              </a:ext>
            </a:extLst>
          </p:cNvPr>
          <p:cNvSpPr/>
          <p:nvPr/>
        </p:nvSpPr>
        <p:spPr>
          <a:xfrm>
            <a:off x="6888088" y="232101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solidFill>
                  <a:schemeClr val="tx1"/>
                </a:solidFill>
              </a:rPr>
              <a:t>Recv</a:t>
            </a:r>
            <a:endParaRPr lang="en-SG" dirty="0">
              <a:solidFill>
                <a:schemeClr val="tx1"/>
              </a:solidFill>
            </a:endParaRPr>
          </a:p>
        </p:txBody>
      </p:sp>
      <p:sp>
        <p:nvSpPr>
          <p:cNvPr id="18" name="Rectangle: Rounded Corners 17">
            <a:extLst>
              <a:ext uri="{FF2B5EF4-FFF2-40B4-BE49-F238E27FC236}">
                <a16:creationId xmlns:a16="http://schemas.microsoft.com/office/drawing/2014/main" id="{8348488E-8453-4052-B51C-2A922E578017}"/>
              </a:ext>
            </a:extLst>
          </p:cNvPr>
          <p:cNvSpPr/>
          <p:nvPr/>
        </p:nvSpPr>
        <p:spPr>
          <a:xfrm flipH="1">
            <a:off x="9757324" y="234760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1D6855D-E4A3-4EBA-9F02-95EFB7F59BCF}"/>
              </a:ext>
            </a:extLst>
          </p:cNvPr>
          <p:cNvSpPr txBox="1"/>
          <p:nvPr/>
        </p:nvSpPr>
        <p:spPr>
          <a:xfrm>
            <a:off x="9400369" y="1988840"/>
            <a:ext cx="819455" cy="338554"/>
          </a:xfrm>
          <a:prstGeom prst="rect">
            <a:avLst/>
          </a:prstGeom>
          <a:noFill/>
        </p:spPr>
        <p:txBody>
          <a:bodyPr wrap="none" rtlCol="0">
            <a:spAutoFit/>
          </a:bodyPr>
          <a:lstStyle/>
          <a:p>
            <a:r>
              <a:rPr lang="en-SG" sz="1600" dirty="0">
                <a:solidFill>
                  <a:srgbClr val="0070C0"/>
                </a:solidFill>
              </a:rPr>
              <a:t>Sensing</a:t>
            </a:r>
          </a:p>
        </p:txBody>
      </p:sp>
      <p:cxnSp>
        <p:nvCxnSpPr>
          <p:cNvPr id="5" name="Straight Connector 4">
            <a:extLst>
              <a:ext uri="{FF2B5EF4-FFF2-40B4-BE49-F238E27FC236}">
                <a16:creationId xmlns:a16="http://schemas.microsoft.com/office/drawing/2014/main" id="{6F9C563F-03BC-4406-9C1D-BCB80D25E5CD}"/>
              </a:ext>
            </a:extLst>
          </p:cNvPr>
          <p:cNvCxnSpPr/>
          <p:nvPr/>
        </p:nvCxnSpPr>
        <p:spPr>
          <a:xfrm>
            <a:off x="4655840" y="1340768"/>
            <a:ext cx="2232248" cy="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E6F06-55F3-4ADB-87A9-AB4A37F2B1DA}"/>
              </a:ext>
            </a:extLst>
          </p:cNvPr>
          <p:cNvSpPr/>
          <p:nvPr/>
        </p:nvSpPr>
        <p:spPr>
          <a:xfrm>
            <a:off x="5491278" y="873439"/>
            <a:ext cx="404406" cy="369332"/>
          </a:xfrm>
          <a:prstGeom prst="rect">
            <a:avLst/>
          </a:prstGeom>
        </p:spPr>
        <p:txBody>
          <a:bodyPr wrap="none">
            <a:spAutoFit/>
          </a:bodyPr>
          <a:lstStyle/>
          <a:p>
            <a:r>
              <a:rPr lang="en-US" dirty="0" err="1">
                <a:solidFill>
                  <a:srgbClr val="FF0000"/>
                </a:solidFill>
              </a:rPr>
              <a:t>Tp</a:t>
            </a:r>
            <a:endParaRPr lang="en-SG" dirty="0">
              <a:solidFill>
                <a:srgbClr val="FF0000"/>
              </a:solidFill>
            </a:endParaRPr>
          </a:p>
        </p:txBody>
      </p:sp>
      <p:sp>
        <p:nvSpPr>
          <p:cNvPr id="21" name="Rectangle 20">
            <a:extLst>
              <a:ext uri="{FF2B5EF4-FFF2-40B4-BE49-F238E27FC236}">
                <a16:creationId xmlns:a16="http://schemas.microsoft.com/office/drawing/2014/main" id="{49D67B66-48F8-45B0-9304-9F9A3266C8C2}"/>
              </a:ext>
            </a:extLst>
          </p:cNvPr>
          <p:cNvSpPr/>
          <p:nvPr/>
        </p:nvSpPr>
        <p:spPr>
          <a:xfrm>
            <a:off x="3148495" y="2793545"/>
            <a:ext cx="369397" cy="369332"/>
          </a:xfrm>
          <a:prstGeom prst="rect">
            <a:avLst/>
          </a:prstGeom>
        </p:spPr>
        <p:txBody>
          <a:bodyPr wrap="none">
            <a:spAutoFit/>
          </a:bodyPr>
          <a:lstStyle/>
          <a:p>
            <a:r>
              <a:rPr lang="en-US" dirty="0">
                <a:solidFill>
                  <a:srgbClr val="FF0000"/>
                </a:solidFill>
              </a:rPr>
              <a:t>Ts</a:t>
            </a:r>
            <a:endParaRPr lang="en-SG" dirty="0">
              <a:solidFill>
                <a:srgbClr val="FF0000"/>
              </a:solidFill>
            </a:endParaRPr>
          </a:p>
        </p:txBody>
      </p:sp>
      <p:cxnSp>
        <p:nvCxnSpPr>
          <p:cNvPr id="25" name="Straight Connector 24">
            <a:extLst>
              <a:ext uri="{FF2B5EF4-FFF2-40B4-BE49-F238E27FC236}">
                <a16:creationId xmlns:a16="http://schemas.microsoft.com/office/drawing/2014/main" id="{8FB048BD-F2DB-491A-9CBA-2D837BD6805A}"/>
              </a:ext>
            </a:extLst>
          </p:cNvPr>
          <p:cNvCxnSpPr>
            <a:cxnSpLocks/>
          </p:cNvCxnSpPr>
          <p:nvPr/>
        </p:nvCxnSpPr>
        <p:spPr>
          <a:xfrm flipV="1">
            <a:off x="6931438" y="3229875"/>
            <a:ext cx="1725706" cy="16366"/>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5F0FEF7-B127-45B7-B26E-DDC504800F10}"/>
              </a:ext>
            </a:extLst>
          </p:cNvPr>
          <p:cNvSpPr/>
          <p:nvPr/>
        </p:nvSpPr>
        <p:spPr>
          <a:xfrm>
            <a:off x="7766876" y="2778912"/>
            <a:ext cx="633380" cy="369332"/>
          </a:xfrm>
          <a:prstGeom prst="rect">
            <a:avLst/>
          </a:prstGeom>
        </p:spPr>
        <p:txBody>
          <a:bodyPr wrap="square">
            <a:spAutoFit/>
          </a:bodyPr>
          <a:lstStyle/>
          <a:p>
            <a:r>
              <a:rPr lang="en-US" dirty="0">
                <a:solidFill>
                  <a:srgbClr val="FF0000"/>
                </a:solidFill>
              </a:rPr>
              <a:t>T</a:t>
            </a:r>
            <a:r>
              <a:rPr lang="en-US" baseline="-25000" dirty="0">
                <a:solidFill>
                  <a:srgbClr val="FF0000"/>
                </a:solidFill>
              </a:rPr>
              <a:t>D</a:t>
            </a:r>
            <a:endParaRPr lang="en-SG"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4" grpId="0" animBg="1"/>
      <p:bldP spid="15" grpId="0"/>
      <p:bldP spid="16" grpId="0" animBg="1"/>
      <p:bldP spid="17" grpId="0" animBg="1"/>
      <p:bldP spid="18" grpId="0" animBg="1"/>
      <p:bldP spid="1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2" y="435210"/>
            <a:ext cx="10910477" cy="986805"/>
          </a:xfrm>
        </p:spPr>
        <p:txBody>
          <a:bodyPr/>
          <a:lstStyle/>
          <a:p>
            <a:r>
              <a:rPr lang="en-US" dirty="0"/>
              <a:t>B-MAC: Asynchronous Medium Access Control </a:t>
            </a:r>
            <a:endParaRPr lang="en-SG" dirty="0"/>
          </a:p>
        </p:txBody>
      </p:sp>
      <p:sp>
        <p:nvSpPr>
          <p:cNvPr id="3" name="Content Placeholder 2"/>
          <p:cNvSpPr>
            <a:spLocks noGrp="1"/>
          </p:cNvSpPr>
          <p:nvPr>
            <p:ph idx="1"/>
          </p:nvPr>
        </p:nvSpPr>
        <p:spPr>
          <a:xfrm>
            <a:off x="443322" y="1712147"/>
            <a:ext cx="11457526" cy="4330447"/>
          </a:xfrm>
        </p:spPr>
        <p:txBody>
          <a:bodyPr>
            <a:normAutofit/>
          </a:bodyPr>
          <a:lstStyle/>
          <a:p>
            <a:r>
              <a:rPr lang="en-SG" dirty="0">
                <a:latin typeface="+mj-lt"/>
              </a:rPr>
              <a:t>B-MAC asynchronous MAC protocol. Based on concept of preamble sampling</a:t>
            </a:r>
          </a:p>
          <a:p>
            <a:r>
              <a:rPr lang="en-SG" dirty="0">
                <a:latin typeface="+mj-lt"/>
              </a:rPr>
              <a:t>Nodes periodically activate their radios to detect signals; remain active upon receiving a packet or go to sleep after a set timeout if no activity is detected</a:t>
            </a:r>
          </a:p>
          <a:p>
            <a:r>
              <a:rPr lang="en-SG" dirty="0">
                <a:latin typeface="+mj-lt"/>
              </a:rPr>
              <a:t>To guarantee packet reception, the preamble duration must be at least as long as the channel sampling rate</a:t>
            </a:r>
          </a:p>
          <a:p>
            <a:r>
              <a:rPr lang="en-SG" dirty="0">
                <a:latin typeface="+mj-lt"/>
              </a:rPr>
              <a:t>Idle listening refers to when nodes check an inactive channel, resulting in unnecessary power usage</a:t>
            </a:r>
          </a:p>
          <a:p>
            <a:r>
              <a:rPr lang="en-US" dirty="0">
                <a:latin typeface="+mj-lt"/>
              </a:rPr>
              <a:t>The preamble time </a:t>
            </a:r>
            <a:r>
              <a:rPr lang="en-US" b="1" dirty="0">
                <a:latin typeface="+mj-lt"/>
              </a:rPr>
              <a:t>(</a:t>
            </a:r>
            <a:r>
              <a:rPr lang="en-US" b="1" dirty="0" err="1">
                <a:latin typeface="+mj-lt"/>
              </a:rPr>
              <a:t>Tp</a:t>
            </a:r>
            <a:r>
              <a:rPr lang="en-US" b="1" dirty="0">
                <a:latin typeface="+mj-lt"/>
              </a:rPr>
              <a:t>) </a:t>
            </a:r>
            <a:r>
              <a:rPr lang="en-US" dirty="0">
                <a:latin typeface="+mj-lt"/>
              </a:rPr>
              <a:t>should align with the channel check interval for reception; for instance, a 100ms check requires a minimum 100ms preamble</a:t>
            </a:r>
            <a:endParaRPr lang="en-SG" sz="2400"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91</a:t>
            </a:fld>
            <a:endParaRPr lang="en-US" dirty="0">
              <a:solidFill>
                <a:srgbClr val="191B0E"/>
              </a:solidFill>
            </a:endParaRPr>
          </a:p>
        </p:txBody>
      </p:sp>
    </p:spTree>
    <p:extLst>
      <p:ext uri="{BB962C8B-B14F-4D97-AF65-F5344CB8AC3E}">
        <p14:creationId xmlns:p14="http://schemas.microsoft.com/office/powerpoint/2010/main" val="2061537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Improving B-MAC</a:t>
            </a:r>
            <a:endParaRPr lang="en-SG" dirty="0"/>
          </a:p>
        </p:txBody>
      </p:sp>
      <p:sp>
        <p:nvSpPr>
          <p:cNvPr id="5" name="Content Placeholder 4"/>
          <p:cNvSpPr>
            <a:spLocks noGrp="1"/>
          </p:cNvSpPr>
          <p:nvPr>
            <p:ph idx="1"/>
          </p:nvPr>
        </p:nvSpPr>
        <p:spPr>
          <a:xfrm>
            <a:off x="838200" y="1690687"/>
            <a:ext cx="10657114" cy="4802187"/>
          </a:xfrm>
        </p:spPr>
        <p:txBody>
          <a:bodyPr>
            <a:normAutofit/>
          </a:bodyPr>
          <a:lstStyle/>
          <a:p>
            <a:pPr>
              <a:defRPr/>
            </a:pPr>
            <a:r>
              <a:rPr lang="en-US" dirty="0">
                <a:latin typeface="+mj-lt"/>
              </a:rPr>
              <a:t>While the design of B-MAC makes suitable for low power/low duty operations, its performance can be improved</a:t>
            </a:r>
          </a:p>
          <a:p>
            <a:pPr>
              <a:defRPr/>
            </a:pPr>
            <a:endParaRPr lang="en-US" dirty="0">
              <a:latin typeface="+mj-lt"/>
            </a:endParaRPr>
          </a:p>
          <a:p>
            <a:pPr>
              <a:defRPr/>
            </a:pPr>
            <a:r>
              <a:rPr lang="en-US" dirty="0">
                <a:latin typeface="+mj-lt"/>
              </a:rPr>
              <a:t>Transmitter:</a:t>
            </a:r>
          </a:p>
          <a:p>
            <a:pPr lvl="1">
              <a:defRPr/>
            </a:pPr>
            <a:r>
              <a:rPr lang="en-US" sz="2800" dirty="0">
                <a:latin typeface="+mj-lt"/>
              </a:rPr>
              <a:t>Is a long (continuous) preamble necessary?</a:t>
            </a:r>
          </a:p>
          <a:p>
            <a:pPr marL="457200" lvl="1" indent="0">
              <a:buNone/>
              <a:defRPr/>
            </a:pPr>
            <a:endParaRPr lang="en-US" sz="2800" dirty="0">
              <a:latin typeface="+mj-lt"/>
            </a:endParaRPr>
          </a:p>
          <a:p>
            <a:pPr>
              <a:defRPr/>
            </a:pPr>
            <a:r>
              <a:rPr lang="en-US" dirty="0">
                <a:latin typeface="+mj-lt"/>
              </a:rPr>
              <a:t>(Potential) Receivers:</a:t>
            </a:r>
          </a:p>
          <a:p>
            <a:pPr lvl="1">
              <a:defRPr/>
            </a:pPr>
            <a:r>
              <a:rPr lang="en-US" sz="2800" dirty="0">
                <a:latin typeface="+mj-lt"/>
              </a:rPr>
              <a:t>Is a long (average) waiting period necessary?</a:t>
            </a:r>
          </a:p>
        </p:txBody>
      </p:sp>
    </p:spTree>
    <p:extLst>
      <p:ext uri="{BB962C8B-B14F-4D97-AF65-F5344CB8AC3E}">
        <p14:creationId xmlns:p14="http://schemas.microsoft.com/office/powerpoint/2010/main" val="6015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9748" y="165770"/>
            <a:ext cx="10332504" cy="1485900"/>
          </a:xfrm>
        </p:spPr>
        <p:txBody>
          <a:bodyPr/>
          <a:lstStyle/>
          <a:p>
            <a:r>
              <a:rPr lang="en-US" dirty="0"/>
              <a:t>Improving B-MAC with X-MAC</a:t>
            </a:r>
            <a:endParaRPr lang="en-SG" dirty="0"/>
          </a:p>
        </p:txBody>
      </p:sp>
      <p:sp>
        <p:nvSpPr>
          <p:cNvPr id="5" name="Content Placeholder 4"/>
          <p:cNvSpPr>
            <a:spLocks noGrp="1"/>
          </p:cNvSpPr>
          <p:nvPr>
            <p:ph idx="1"/>
          </p:nvPr>
        </p:nvSpPr>
        <p:spPr>
          <a:xfrm>
            <a:off x="929748" y="1496219"/>
            <a:ext cx="10159166" cy="2664296"/>
          </a:xfrm>
        </p:spPr>
        <p:txBody>
          <a:bodyPr>
            <a:normAutofit/>
          </a:bodyPr>
          <a:lstStyle/>
          <a:p>
            <a:pPr>
              <a:defRPr/>
            </a:pPr>
            <a:r>
              <a:rPr lang="en-US" dirty="0">
                <a:latin typeface="+mj-lt"/>
              </a:rPr>
              <a:t>X-MAC improves over B-MAC</a:t>
            </a:r>
          </a:p>
          <a:p>
            <a:pPr lvl="1">
              <a:defRPr/>
            </a:pPr>
            <a:r>
              <a:rPr lang="en-US" dirty="0">
                <a:latin typeface="+mj-lt"/>
              </a:rPr>
              <a:t>Sender transmits many “probes” with gaps between probes. Each probe contains address of intended receiver </a:t>
            </a:r>
          </a:p>
          <a:p>
            <a:pPr lvl="1">
              <a:defRPr/>
            </a:pPr>
            <a:r>
              <a:rPr lang="en-US" dirty="0">
                <a:latin typeface="+mj-lt"/>
              </a:rPr>
              <a:t>Receiver checks address embedded in probe, sends acks if it is the destination during the gap period between probes</a:t>
            </a:r>
          </a:p>
          <a:p>
            <a:pPr lvl="1">
              <a:defRPr/>
            </a:pPr>
            <a:r>
              <a:rPr lang="en-US" dirty="0">
                <a:latin typeface="+mj-lt"/>
              </a:rPr>
              <a:t>Sender transmits DATA, receive replies with Ack to complete data transfer </a:t>
            </a: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47" y="4160515"/>
            <a:ext cx="8244519"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fad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082" y="288325"/>
            <a:ext cx="7200900" cy="1485900"/>
          </a:xfrm>
        </p:spPr>
        <p:txBody>
          <a:bodyPr/>
          <a:lstStyle/>
          <a:p>
            <a:r>
              <a:rPr lang="en-US" dirty="0" err="1"/>
              <a:t>ContikiMAC</a:t>
            </a:r>
            <a:endParaRPr lang="en-SG" dirty="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94</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2080291" y="2458638"/>
            <a:ext cx="9273509" cy="4262837"/>
          </a:xfrm>
          <a:prstGeom prst="rect">
            <a:avLst/>
          </a:prstGeom>
        </p:spPr>
      </p:pic>
      <p:sp>
        <p:nvSpPr>
          <p:cNvPr id="6" name="TextBox 5"/>
          <p:cNvSpPr txBox="1"/>
          <p:nvPr/>
        </p:nvSpPr>
        <p:spPr>
          <a:xfrm>
            <a:off x="1206082" y="1630228"/>
            <a:ext cx="10147718" cy="523220"/>
          </a:xfrm>
          <a:prstGeom prst="rect">
            <a:avLst/>
          </a:prstGeom>
          <a:noFill/>
        </p:spPr>
        <p:txBody>
          <a:bodyPr wrap="square" rtlCol="0">
            <a:spAutoFit/>
          </a:bodyPr>
          <a:lstStyle/>
          <a:p>
            <a:r>
              <a:rPr lang="en-US" sz="2800" dirty="0" err="1">
                <a:latin typeface="+mj-lt"/>
              </a:rPr>
              <a:t>ContikiMAC</a:t>
            </a:r>
            <a:r>
              <a:rPr lang="en-US" sz="2800" dirty="0">
                <a:latin typeface="+mj-lt"/>
              </a:rPr>
              <a:t> is the MAC protocol implemented in Contiki OS</a:t>
            </a:r>
          </a:p>
        </p:txBody>
      </p:sp>
    </p:spTree>
    <p:extLst>
      <p:ext uri="{BB962C8B-B14F-4D97-AF65-F5344CB8AC3E}">
        <p14:creationId xmlns:p14="http://schemas.microsoft.com/office/powerpoint/2010/main" val="2216030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95</a:t>
            </a:fld>
            <a:endParaRPr lang="en-US" dirty="0">
              <a:solidFill>
                <a:srgbClr val="191B0E"/>
              </a:solidFill>
            </a:endParaRPr>
          </a:p>
        </p:txBody>
      </p:sp>
      <p:pic>
        <p:nvPicPr>
          <p:cNvPr id="5" name="Picture 4"/>
          <p:cNvPicPr>
            <a:picLocks noChangeAspect="1"/>
          </p:cNvPicPr>
          <p:nvPr/>
        </p:nvPicPr>
        <p:blipFill>
          <a:blip r:embed="rId2"/>
          <a:stretch>
            <a:fillRect/>
          </a:stretch>
        </p:blipFill>
        <p:spPr>
          <a:xfrm>
            <a:off x="1093952" y="1982337"/>
            <a:ext cx="5641665" cy="3848669"/>
          </a:xfrm>
          <a:prstGeom prst="rect">
            <a:avLst/>
          </a:prstGeom>
        </p:spPr>
      </p:pic>
      <p:pic>
        <p:nvPicPr>
          <p:cNvPr id="2" name="Picture 1">
            <a:extLst>
              <a:ext uri="{FF2B5EF4-FFF2-40B4-BE49-F238E27FC236}">
                <a16:creationId xmlns:a16="http://schemas.microsoft.com/office/drawing/2014/main" id="{027085F0-719B-9FE3-5C49-69048862E102}"/>
              </a:ext>
            </a:extLst>
          </p:cNvPr>
          <p:cNvPicPr>
            <a:picLocks noChangeAspect="1"/>
          </p:cNvPicPr>
          <p:nvPr/>
        </p:nvPicPr>
        <p:blipFill>
          <a:blip r:embed="rId3"/>
          <a:stretch>
            <a:fillRect/>
          </a:stretch>
        </p:blipFill>
        <p:spPr>
          <a:xfrm>
            <a:off x="7066601" y="2247739"/>
            <a:ext cx="4590003" cy="3317865"/>
          </a:xfrm>
          <a:prstGeom prst="rect">
            <a:avLst/>
          </a:prstGeom>
        </p:spPr>
      </p:pic>
      <p:sp>
        <p:nvSpPr>
          <p:cNvPr id="3" name="Title 1">
            <a:extLst>
              <a:ext uri="{FF2B5EF4-FFF2-40B4-BE49-F238E27FC236}">
                <a16:creationId xmlns:a16="http://schemas.microsoft.com/office/drawing/2014/main" id="{525DA1BF-2A55-4909-CBE7-49FA7299C164}"/>
              </a:ext>
            </a:extLst>
          </p:cNvPr>
          <p:cNvSpPr>
            <a:spLocks noGrp="1"/>
          </p:cNvSpPr>
          <p:nvPr>
            <p:ph type="title"/>
          </p:nvPr>
        </p:nvSpPr>
        <p:spPr>
          <a:xfrm>
            <a:off x="1093952" y="284167"/>
            <a:ext cx="9698479" cy="1485900"/>
          </a:xfrm>
        </p:spPr>
        <p:txBody>
          <a:bodyPr/>
          <a:lstStyle/>
          <a:p>
            <a:r>
              <a:rPr lang="en-US" dirty="0"/>
              <a:t>Current draw for </a:t>
            </a:r>
            <a:r>
              <a:rPr lang="en-US" dirty="0" err="1"/>
              <a:t>ContikiMAC</a:t>
            </a:r>
            <a:r>
              <a:rPr lang="en-US" dirty="0"/>
              <a:t> </a:t>
            </a:r>
            <a:endParaRPr lang="en-SG" dirty="0"/>
          </a:p>
        </p:txBody>
      </p:sp>
    </p:spTree>
    <p:extLst>
      <p:ext uri="{BB962C8B-B14F-4D97-AF65-F5344CB8AC3E}">
        <p14:creationId xmlns:p14="http://schemas.microsoft.com/office/powerpoint/2010/main" val="3190278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Synchronous MAC</a:t>
            </a:r>
          </a:p>
        </p:txBody>
      </p:sp>
      <p:sp>
        <p:nvSpPr>
          <p:cNvPr id="19460" name="Rectangle 3"/>
          <p:cNvSpPr>
            <a:spLocks noGrp="1" noChangeArrowheads="1"/>
          </p:cNvSpPr>
          <p:nvPr>
            <p:ph idx="1"/>
          </p:nvPr>
        </p:nvSpPr>
        <p:spPr>
          <a:xfrm>
            <a:off x="838199" y="1429657"/>
            <a:ext cx="10816771" cy="4794250"/>
          </a:xfrm>
        </p:spPr>
        <p:txBody>
          <a:bodyPr/>
          <a:lstStyle/>
          <a:p>
            <a:pPr marL="0" indent="0">
              <a:buNone/>
            </a:pPr>
            <a:endParaRPr lang="en-US" sz="3600" dirty="0"/>
          </a:p>
          <a:p>
            <a:pPr eaLnBrk="1" hangingPunct="1">
              <a:lnSpc>
                <a:spcPct val="90000"/>
              </a:lnSpc>
            </a:pPr>
            <a:r>
              <a:rPr lang="en-US" dirty="0">
                <a:latin typeface="+mj-lt"/>
              </a:rPr>
              <a:t>Why not let all nodes wakeup at the same time?</a:t>
            </a:r>
          </a:p>
          <a:p>
            <a:pPr eaLnBrk="1" hangingPunct="1">
              <a:lnSpc>
                <a:spcPct val="90000"/>
              </a:lnSpc>
            </a:pPr>
            <a:endParaRPr lang="en-US" dirty="0">
              <a:latin typeface="+mj-lt"/>
            </a:endParaRPr>
          </a:p>
          <a:p>
            <a:pPr>
              <a:lnSpc>
                <a:spcPct val="90000"/>
              </a:lnSpc>
            </a:pPr>
            <a:r>
              <a:rPr lang="en-US" dirty="0">
                <a:latin typeface="+mj-lt"/>
              </a:rPr>
              <a:t>SMAC’s solution</a:t>
            </a:r>
          </a:p>
          <a:p>
            <a:pPr>
              <a:lnSpc>
                <a:spcPct val="90000"/>
              </a:lnSpc>
            </a:pPr>
            <a:endParaRPr lang="en-US" dirty="0">
              <a:latin typeface="+mj-lt"/>
            </a:endParaRPr>
          </a:p>
          <a:p>
            <a:pPr lvl="1">
              <a:lnSpc>
                <a:spcPct val="90000"/>
              </a:lnSpc>
            </a:pPr>
            <a:r>
              <a:rPr lang="en-US" sz="2800" dirty="0">
                <a:latin typeface="+mj-lt"/>
              </a:rPr>
              <a:t>Some form of time division multiplexing</a:t>
            </a:r>
          </a:p>
          <a:p>
            <a:pPr lvl="1">
              <a:lnSpc>
                <a:spcPct val="90000"/>
              </a:lnSpc>
            </a:pPr>
            <a:r>
              <a:rPr lang="en-US" sz="2800" dirty="0">
                <a:latin typeface="+mj-lt"/>
              </a:rPr>
              <a:t>Divide interval into listening and sleeping</a:t>
            </a:r>
          </a:p>
          <a:p>
            <a:pPr lvl="1">
              <a:lnSpc>
                <a:spcPct val="90000"/>
              </a:lnSpc>
            </a:pPr>
            <a:r>
              <a:rPr lang="en-US" sz="2800" dirty="0">
                <a:latin typeface="+mj-lt"/>
              </a:rPr>
              <a:t>Percentage of listening period is the “duty cycle”</a:t>
            </a:r>
          </a:p>
          <a:p>
            <a:pPr eaLnBrk="1" hangingPunct="1">
              <a:lnSpc>
                <a:spcPct val="90000"/>
              </a:lnSpc>
            </a:pP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7" dur="500"/>
                                        <p:tgtEl>
                                          <p:spTgt spid="1946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2" dur="500"/>
                                        <p:tgtEl>
                                          <p:spTgt spid="19460">
                                            <p:txEl>
                                              <p:pRg st="3" end="3"/>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blinds(horizontal)">
                                      <p:cBhvr>
                                        <p:cTn id="15" dur="500"/>
                                        <p:tgtEl>
                                          <p:spTgt spid="19460">
                                            <p:txEl>
                                              <p:pRg st="5" end="5"/>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60">
                                            <p:txEl>
                                              <p:pRg st="6" end="6"/>
                                            </p:txEl>
                                          </p:spTgt>
                                        </p:tgtEl>
                                        <p:attrNameLst>
                                          <p:attrName>style.visibility</p:attrName>
                                        </p:attrNameLst>
                                      </p:cBhvr>
                                      <p:to>
                                        <p:strVal val="visible"/>
                                      </p:to>
                                    </p:set>
                                    <p:animEffect transition="in" filter="blinds(horizontal)">
                                      <p:cBhvr>
                                        <p:cTn id="18" dur="500"/>
                                        <p:tgtEl>
                                          <p:spTgt spid="19460">
                                            <p:txEl>
                                              <p:pRg st="6" end="6"/>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21" dur="500"/>
                                        <p:tgtEl>
                                          <p:spTgt spid="194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05000" y="260648"/>
            <a:ext cx="7935788" cy="1485900"/>
          </a:xfrm>
        </p:spPr>
        <p:txBody>
          <a:bodyPr/>
          <a:lstStyle/>
          <a:p>
            <a:pPr eaLnBrk="1" hangingPunct="1"/>
            <a:r>
              <a:rPr lang="en-US" dirty="0"/>
              <a:t>Synchronous MAC  (SMAC) </a:t>
            </a:r>
          </a:p>
        </p:txBody>
      </p:sp>
      <p:sp>
        <p:nvSpPr>
          <p:cNvPr id="19460" name="Rectangle 3"/>
          <p:cNvSpPr>
            <a:spLocks noGrp="1" noChangeArrowheads="1"/>
          </p:cNvSpPr>
          <p:nvPr>
            <p:ph idx="1"/>
          </p:nvPr>
        </p:nvSpPr>
        <p:spPr>
          <a:xfrm>
            <a:off x="1991544" y="4509120"/>
            <a:ext cx="8294688" cy="1584176"/>
          </a:xfrm>
        </p:spPr>
        <p:txBody>
          <a:bodyPr>
            <a:normAutofit fontScale="92500" lnSpcReduction="10000"/>
          </a:bodyPr>
          <a:lstStyle/>
          <a:p>
            <a:pPr marL="457200" lvl="1" indent="0">
              <a:buNone/>
            </a:pPr>
            <a:endParaRPr lang="en-US" dirty="0"/>
          </a:p>
          <a:p>
            <a:pPr eaLnBrk="1" hangingPunct="1">
              <a:lnSpc>
                <a:spcPct val="90000"/>
              </a:lnSpc>
            </a:pPr>
            <a:r>
              <a:rPr lang="en-US" dirty="0">
                <a:latin typeface="+mj-lt"/>
              </a:rPr>
              <a:t>Example: 10% duty cycle</a:t>
            </a:r>
          </a:p>
          <a:p>
            <a:pPr lvl="1">
              <a:lnSpc>
                <a:spcPct val="90000"/>
              </a:lnSpc>
            </a:pPr>
            <a:r>
              <a:rPr lang="en-US" sz="2800" dirty="0">
                <a:latin typeface="+mj-lt"/>
              </a:rPr>
              <a:t>Each node listens for 100ms and sleep for 0.9s</a:t>
            </a:r>
          </a:p>
          <a:p>
            <a:pPr lvl="1">
              <a:lnSpc>
                <a:spcPct val="90000"/>
              </a:lnSpc>
            </a:pPr>
            <a:r>
              <a:rPr lang="en-US" sz="2800" dirty="0">
                <a:latin typeface="+mj-lt"/>
              </a:rPr>
              <a:t>Each node listens for 1s and sleeps for 9s </a:t>
            </a:r>
          </a:p>
          <a:p>
            <a:pPr lvl="1">
              <a:lnSpc>
                <a:spcPct val="90000"/>
              </a:lnSpc>
            </a:pPr>
            <a:endParaRPr lang="en-US" sz="2800" dirty="0"/>
          </a:p>
        </p:txBody>
      </p:sp>
      <p:pic>
        <p:nvPicPr>
          <p:cNvPr id="2" name="Picture 1"/>
          <p:cNvPicPr>
            <a:picLocks noChangeAspect="1"/>
          </p:cNvPicPr>
          <p:nvPr/>
        </p:nvPicPr>
        <p:blipFill>
          <a:blip r:embed="rId3"/>
          <a:stretch>
            <a:fillRect/>
          </a:stretch>
        </p:blipFill>
        <p:spPr>
          <a:xfrm>
            <a:off x="2229888" y="2132856"/>
            <a:ext cx="7607556" cy="1872208"/>
          </a:xfrm>
          <a:prstGeom prst="rect">
            <a:avLst/>
          </a:prstGeom>
        </p:spPr>
      </p:pic>
    </p:spTree>
    <p:extLst>
      <p:ext uri="{BB962C8B-B14F-4D97-AF65-F5344CB8AC3E}">
        <p14:creationId xmlns:p14="http://schemas.microsoft.com/office/powerpoint/2010/main" val="2693603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7" dur="500"/>
                                        <p:tgtEl>
                                          <p:spTgt spid="19460">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0" dur="500"/>
                                        <p:tgtEl>
                                          <p:spTgt spid="19460">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13" dur="500"/>
                                        <p:tgtEl>
                                          <p:spTgt spid="19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3993" y="3050960"/>
            <a:ext cx="7704013" cy="2274916"/>
          </a:xfrm>
        </p:spPr>
        <p:txBody>
          <a:bodyPr>
            <a:normAutofit/>
          </a:bodyPr>
          <a:lstStyle/>
          <a:p>
            <a:pPr marL="0" indent="0" algn="ctr">
              <a:buNone/>
            </a:pPr>
            <a:r>
              <a:rPr lang="en-US" sz="4800" dirty="0"/>
              <a:t>Collisions are always bad?</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868795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2" y="1824877"/>
            <a:ext cx="10771992" cy="2801714"/>
          </a:xfrm>
        </p:spPr>
        <p:txBody>
          <a:bodyPr>
            <a:normAutofit/>
          </a:bodyPr>
          <a:lstStyle/>
          <a:p>
            <a:r>
              <a:rPr lang="en-US" dirty="0">
                <a:latin typeface="+mj-lt"/>
              </a:rPr>
              <a:t>Collision does not always lead to packet loss</a:t>
            </a:r>
          </a:p>
          <a:p>
            <a:pPr marL="0" indent="0">
              <a:buNone/>
            </a:pPr>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dirty="0">
                <a:solidFill>
                  <a:srgbClr val="FF0000"/>
                </a:solidFill>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99</a:t>
            </a:fld>
            <a:endParaRPr lang="en-US" dirty="0"/>
          </a:p>
        </p:txBody>
      </p:sp>
    </p:spTree>
    <p:extLst>
      <p:ext uri="{BB962C8B-B14F-4D97-AF65-F5344CB8AC3E}">
        <p14:creationId xmlns:p14="http://schemas.microsoft.com/office/powerpoint/2010/main" val="124951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41717</TotalTime>
  <Words>8264</Words>
  <Application>Microsoft Macintosh PowerPoint</Application>
  <PresentationFormat>Widescreen</PresentationFormat>
  <Paragraphs>1137</Paragraphs>
  <Slides>125</Slides>
  <Notes>45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MS Mincho</vt:lpstr>
      <vt:lpstr>SimSun</vt:lpstr>
      <vt:lpstr>Arial</vt:lpstr>
      <vt:lpstr>Calibri</vt:lpstr>
      <vt:lpstr>Calibri Light</vt:lpstr>
      <vt:lpstr>Helvetica Light</vt:lpstr>
      <vt:lpstr>System Font Regular</vt:lpstr>
      <vt:lpstr>Tahoma</vt:lpstr>
      <vt:lpstr>Times New Roman</vt:lpstr>
      <vt:lpstr>Wingdings</vt:lpstr>
      <vt:lpstr>Office Theme</vt:lpstr>
      <vt:lpstr>Wireless Networking</vt:lpstr>
      <vt:lpstr>Discussion regarding Assignment 2</vt:lpstr>
      <vt:lpstr>Roadmap of the lecture today</vt:lpstr>
      <vt:lpstr>PowerPoint Presentation</vt:lpstr>
      <vt:lpstr>One way to understand backscatter mechanism</vt:lpstr>
      <vt:lpstr>Backscatter transmits at (up to) 10000x lower power consumption than conventional radios</vt:lpstr>
      <vt:lpstr>Backscatter is not a new transmission mechanism</vt:lpstr>
      <vt:lpstr>RFID is everywhere nowadays</vt:lpstr>
      <vt:lpstr>Radio Frequency ID</vt:lpstr>
      <vt:lpstr>LoRea bridges the energy asymmetry between communication (TX), sensing and processing</vt:lpstr>
      <vt:lpstr>What is the expected lifespan of a battery?</vt:lpstr>
      <vt:lpstr>What's next? Embedded systems on harvested energy</vt:lpstr>
      <vt:lpstr>Embedded systems on harvested energy</vt:lpstr>
      <vt:lpstr>What communication modality do these use?</vt:lpstr>
      <vt:lpstr>Communication using inductive coupling</vt:lpstr>
      <vt:lpstr>Near Field Communication (NFC)</vt:lpstr>
      <vt:lpstr>Light Fidelity (LiFi) for Internet of Things</vt:lpstr>
      <vt:lpstr>LiFi communication suffers from coverage challenges</vt:lpstr>
      <vt:lpstr>Example of LiFi communication from a collaborator</vt:lpstr>
      <vt:lpstr>Roadmap of the lecture today</vt:lpstr>
      <vt:lpstr>PowerPoint Presentation</vt:lpstr>
      <vt:lpstr>OSI model of communication layers</vt:lpstr>
      <vt:lpstr>Protocols are “layered”</vt:lpstr>
      <vt:lpstr>Data Link Layer</vt:lpstr>
      <vt:lpstr>Framing</vt:lpstr>
      <vt:lpstr>Error control: detection and recovery</vt:lpstr>
      <vt:lpstr>PowerPoint Presentation</vt:lpstr>
      <vt:lpstr>What is hard about wireless?</vt:lpstr>
      <vt:lpstr>Wireless is a shared medium</vt:lpstr>
      <vt:lpstr>Increasing network capacity is challenging</vt:lpstr>
      <vt:lpstr>Wired vs. Wireless</vt:lpstr>
      <vt:lpstr>Analogy: wireless medium as acoustic</vt:lpstr>
      <vt:lpstr>Wireless: What are challenges of multiple access</vt:lpstr>
      <vt:lpstr>What can be mechanisms for multiple access</vt:lpstr>
      <vt:lpstr>PowerPoint Presentation</vt:lpstr>
      <vt:lpstr>Roadmap of the lecture today</vt:lpstr>
      <vt:lpstr>PowerPoint Presentation</vt:lpstr>
      <vt:lpstr>FDMA – Frequency Division Multiple Access</vt:lpstr>
      <vt:lpstr>FDMA – Frequency Division Multiple Access</vt:lpstr>
      <vt:lpstr>Wireless communication over multiple channels</vt:lpstr>
      <vt:lpstr>Multi Channel MAC Protocols</vt:lpstr>
      <vt:lpstr>Wifi Channels </vt:lpstr>
      <vt:lpstr>ZigBee Channels </vt:lpstr>
      <vt:lpstr>TDMA – Time Division Multiple Access</vt:lpstr>
      <vt:lpstr>TDMA: Time Division Multiple Access‏</vt:lpstr>
      <vt:lpstr>TDMA vs. FDMA </vt:lpstr>
      <vt:lpstr>Orthogonal Frequency Division Multiplexing :OFDM</vt:lpstr>
      <vt:lpstr>TSCH Network</vt:lpstr>
      <vt:lpstr>Frequency and Time leads to Spread Spectrum (SS)</vt:lpstr>
      <vt:lpstr>Spread spectrum: Frequency Hopping (FH)</vt:lpstr>
      <vt:lpstr>Spread spectrum: Frequency Hopping (FH)</vt:lpstr>
      <vt:lpstr>Spread spectrum: Frequency Hopping (FH)</vt:lpstr>
      <vt:lpstr>WiFi Channel Usage</vt:lpstr>
      <vt:lpstr>Cross Channel Interference (CTI)</vt:lpstr>
      <vt:lpstr>PowerPoint Presentation</vt:lpstr>
      <vt:lpstr>Farmbeats (TV Whitespace) (Courtesy: Microsoft)</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Roadmap of the lecture today</vt:lpstr>
      <vt:lpstr>PowerPoint Presentation</vt:lpstr>
      <vt:lpstr>Random access medium access control protocols</vt:lpstr>
      <vt:lpstr>ALOHA</vt:lpstr>
      <vt:lpstr>Packet collisions</vt:lpstr>
      <vt:lpstr>Slotted ALOHA</vt:lpstr>
      <vt:lpstr>ALOHA throughput</vt:lpstr>
      <vt:lpstr>Carrier Sense Multiple Access</vt:lpstr>
      <vt:lpstr>Carrier Sense Multiple Access/ Collision Avoidance</vt:lpstr>
      <vt:lpstr>CSMA/CA: Choosing Wmax</vt:lpstr>
      <vt:lpstr>CSMA/CA: Trade-off</vt:lpstr>
      <vt:lpstr>Window Size “Tuning”</vt:lpstr>
      <vt:lpstr>Hidden terminal problem</vt:lpstr>
      <vt:lpstr>CSMA with RTS/CTS</vt:lpstr>
      <vt:lpstr>Solving Hidden Terminal Problem</vt:lpstr>
      <vt:lpstr>Real-world protocol access control</vt:lpstr>
      <vt:lpstr>Roadmap of the lecture today</vt:lpstr>
      <vt:lpstr>PowerPoint Presentation</vt:lpstr>
      <vt:lpstr>Medium access control for Internet of Things</vt:lpstr>
      <vt:lpstr>Energy consumption of medium access control </vt:lpstr>
      <vt:lpstr>“Life Cycle” of MAC Protocols</vt:lpstr>
      <vt:lpstr>Idle listening is energy expensive   </vt:lpstr>
      <vt:lpstr>Duty cycled medium access control protocols</vt:lpstr>
      <vt:lpstr>Let's consider Aloha protocol</vt:lpstr>
      <vt:lpstr>Aloha with Preamble Sampling</vt:lpstr>
      <vt:lpstr>Aloha with Preamble Sampling</vt:lpstr>
      <vt:lpstr>B-MAC: Asynchronous Medium Access Control </vt:lpstr>
      <vt:lpstr>Improving B-MAC</vt:lpstr>
      <vt:lpstr>Improving B-MAC with X-MAC</vt:lpstr>
      <vt:lpstr>ContikiMAC</vt:lpstr>
      <vt:lpstr>Current draw for ContikiMAC </vt:lpstr>
      <vt:lpstr>Synchronous MAC</vt:lpstr>
      <vt:lpstr>Synchronous MAC  (SMAC) </vt:lpstr>
      <vt:lpstr>PowerPoint Presentation</vt:lpstr>
      <vt:lpstr>Receiving transmissions with collisions</vt:lpstr>
      <vt:lpstr>Receiving transmissions with collisions</vt:lpstr>
      <vt:lpstr>Receiving transmissions with collisions</vt:lpstr>
      <vt:lpstr>PowerPoint Presentation</vt:lpstr>
      <vt:lpstr>Flooding is a recreation of broadcasts</vt:lpstr>
      <vt:lpstr>Synchronous transmissions</vt:lpstr>
      <vt:lpstr>Fast packet propagation in Glossy</vt:lpstr>
      <vt:lpstr>Fast packet propagation in Glossy</vt:lpstr>
      <vt:lpstr>Fast packet propagation in Glossy</vt:lpstr>
      <vt:lpstr>Fast packet propagation in Glossy</vt:lpstr>
      <vt:lpstr>Roadmap of the lecture today</vt:lpstr>
      <vt:lpstr>Wireless Networking</vt:lpstr>
      <vt:lpstr>Google Project Loon? Do you know?</vt:lpstr>
      <vt:lpstr>One of the last year’s question</vt:lpstr>
      <vt:lpstr>One of the last year’s question</vt:lpstr>
      <vt:lpstr>One of the last year’s question</vt:lpstr>
      <vt:lpstr>Are these the only correct answers?</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One of the last year’s question</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1174</cp:revision>
  <dcterms:created xsi:type="dcterms:W3CDTF">2020-02-17T19:00:36Z</dcterms:created>
  <dcterms:modified xsi:type="dcterms:W3CDTF">2024-03-15T09:46:12Z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